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B4CB640-F5D3-408D-8BCC-BA832DB1326D}">
  <a:tblStyle styleId="{AB4CB640-F5D3-408D-8BCC-BA832DB1326D}"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ACB6222-4D23-445E-B8A7-EF1F6A18E8B3}" styleName="Table_1">
    <a:wholeTbl>
      <a:tcTxStyle>
        <a:font>
          <a:latin typeface="Calibri"/>
          <a:ea typeface="Calibri"/>
          <a:cs typeface="Calibri"/>
        </a:font>
        <a:srgbClr val="000000"/>
      </a:tcTxStyle>
      <a:tcStyle>
        <a:tcBdr>
          <a:left>
            <a:ln cap="flat" cmpd="sng" w="12700">
              <a:solidFill>
                <a:srgbClr val="4F81BD"/>
              </a:solidFill>
              <a:prstDash val="solid"/>
              <a:round/>
              <a:headEnd len="sm" w="sm" type="none"/>
              <a:tailEnd len="sm" w="sm" type="none"/>
            </a:ln>
          </a:left>
          <a:right>
            <a:ln cap="flat" cmpd="sng" w="12700">
              <a:solidFill>
                <a:srgbClr val="4F81BD"/>
              </a:solidFill>
              <a:prstDash val="solid"/>
              <a:round/>
              <a:headEnd len="sm" w="sm" type="none"/>
              <a:tailEnd len="sm" w="sm" type="none"/>
            </a:ln>
          </a:right>
          <a:top>
            <a:ln cap="flat" cmpd="sng" w="28575">
              <a:solidFill>
                <a:srgbClr val="000000"/>
              </a:solidFill>
              <a:prstDash val="solid"/>
              <a:round/>
              <a:headEnd len="sm" w="sm" type="none"/>
              <a:tailEnd len="sm" w="sm" type="none"/>
            </a:ln>
          </a:top>
          <a:bottom>
            <a:ln cap="flat" cmpd="sng" w="28575">
              <a:solidFill>
                <a:srgbClr val="000000"/>
              </a:solidFill>
              <a:prstDash val="solid"/>
              <a:round/>
              <a:headEnd len="sm" w="sm" type="none"/>
              <a:tailEnd len="sm" w="sm" type="none"/>
            </a:ln>
          </a:bottom>
          <a:insideH>
            <a:ln cap="flat" cmpd="sng" w="6350">
              <a:solidFill>
                <a:srgbClr val="000000"/>
              </a:solidFill>
              <a:prstDash val="solid"/>
              <a:round/>
              <a:headEnd len="sm" w="sm" type="none"/>
              <a:tailEnd len="sm" w="sm" type="none"/>
            </a:ln>
          </a:insideH>
          <a:insideV>
            <a:ln cap="flat" cmpd="sng" w="635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b8e69dba3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b8e69dba3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bbfde812d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bbfde812d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b9499484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b9499484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b46c30613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b46c30613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bbfde8103e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bbfde8103e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c49aeccd4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c49aeccd4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b94674cd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b94674cd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b96ad01a11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b96ad01a11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c49aeccd4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c49aeccd4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c49aeccd41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c49aeccd41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c27833163f_8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c27833163f_8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bbf304ff5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bbf304ff5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ba576520c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ba576520c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ba576520c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ba576520c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ba576520c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ba576520c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79b5a38e7a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79b5a38e7a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ba576520c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ba576520c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ba576520c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ba576520c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ba576520c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ba576520c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c49aeccd41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c49aeccd41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c003b45b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c003b45b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afd4948fd0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afd4948fd0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c4245288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c4245288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c5d1d23c8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c5d1d23c8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c5d1d23c8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c5d1d23c8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c5d1d23c8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c5d1d23c8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c5d1d23c8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c5d1d23c8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c49aeccd41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c49aeccd41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c27833163f_8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c27833163f_8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c6c0ec842d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c6c0ec842d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decb051c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decb051c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b6ea01704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b6ea01704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b8e69dba3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b8e69dba3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https://www.goconqr.com/quiz/6719661/planteamiento-del-problema</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b6ea01704d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b6ea01704d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b6ea01704d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b6ea01704d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b6ea0170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b6ea0170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b6ea01704d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b6ea01704d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7b22c53c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7b22c53c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dc473308d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dc473308d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dcec6e05e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dcec6e05e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dcec6e05e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dcec6e05e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dcec6e05e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dcec6e05e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dcec6e05e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dcec6e05e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bbf304ff5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bbf304ff5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dcec6e05e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dcec6e05e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7b22c53c8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7b22c53c8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7b22c53c8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7b22c53c8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dc473308d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dc473308d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dc473308d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dc473308d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dc473308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dc473308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dc473308d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dc473308d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e0fcc519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e0fcc519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e0fcc5193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e0fcc5193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c2a577111e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c2a577111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b8e69dba36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b8e69dba36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c4b3a34100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c4b3a34100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c2f02e19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c2f02e19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dcec6e05ed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dcec6e05ed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bbf304ff5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bbf304ff5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b8e69dba3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b8e69dba3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b8e69dba36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b8e69dba36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4E5F5"/>
            </a:gs>
            <a:gs pos="100000">
              <a:srgbClr val="70A4D5"/>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hyperlink" Target="https://investigacioncientifica.org/justificacion-de-un-proyecto/"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hyperlink" Target="https://unevinvestigando.blogspot.com/2019/08/instrumento-de-recoleccion-de-datos.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docs.google.com/forms/d/1JoSHfquNoTRQqHYRhN3NmD_9ZIGDEaNFNVM2Dt6D0Cc/edi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docs.google.com/document/d/1gbBVwqYKEt1-xOeXWLK2QducqgkRbrgmTdVJlrgaxpk/edit?usp=sharin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app.diagrams.net/#G1W69PUwx2RWcfsk7f__sI6p_LdvR7oVqA" TargetMode="Externa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11" Type="http://schemas.openxmlformats.org/officeDocument/2006/relationships/slide" Target="/ppt/slides/slide17.xml"/><Relationship Id="rId10" Type="http://schemas.openxmlformats.org/officeDocument/2006/relationships/slide" Target="/ppt/slides/slide16.xml"/><Relationship Id="rId13" Type="http://schemas.openxmlformats.org/officeDocument/2006/relationships/hyperlink" Target="https://es.123rf.com/photo_78910484_hombre-apuntando-hacia-arriba-retrato-de-hombre-de-dibujos-animados-en-camiseta-roja-ilustraci%C3%B3n-de-vec.html" TargetMode="External"/><Relationship Id="rId12" Type="http://schemas.openxmlformats.org/officeDocument/2006/relationships/slide" Target="/ppt/slides/slide20.xml"/><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slide" Target="/ppt/slides/slide8.xml"/><Relationship Id="rId4" Type="http://schemas.openxmlformats.org/officeDocument/2006/relationships/slide" Target="/ppt/slides/slide9.xml"/><Relationship Id="rId9" Type="http://schemas.openxmlformats.org/officeDocument/2006/relationships/slide" Target="/ppt/slides/slide13.xml"/><Relationship Id="rId5" Type="http://schemas.openxmlformats.org/officeDocument/2006/relationships/slide" Target="/ppt/slides/slide10.xml"/><Relationship Id="rId6" Type="http://schemas.openxmlformats.org/officeDocument/2006/relationships/slide" Target="/ppt/slides/slide11.xml"/><Relationship Id="rId7" Type="http://schemas.openxmlformats.org/officeDocument/2006/relationships/slide" Target="/ppt/slides/slide12.xml"/><Relationship Id="rId8"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docs.google.com/document/d/1TUxqAEtZqaWNFuL9v3PAAXTUyAhPbmkMjN73zHNTM8E/edit#"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0.png"/><Relationship Id="rId4" Type="http://schemas.openxmlformats.org/officeDocument/2006/relationships/hyperlink" Target="https://ugeek.github.io/blog/post/2019-01-28-crear-ramas-con-git.html"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drive.google.com/drive/folders/1x2pcaNwtJc7r4Oa2aJglQyxk0FzxFQOo" TargetMode="Externa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5.png"/><Relationship Id="rId4" Type="http://schemas.openxmlformats.org/officeDocument/2006/relationships/hyperlink" Target="https://www.areatecnologia.com/normalizacion.html" TargetMode="External"/><Relationship Id="rId5" Type="http://schemas.openxmlformats.org/officeDocument/2006/relationships/hyperlink" Target="https://docs.google.com/spreadsheets/d/1mMQC4hHPUH7ZrmiDzKs9p-REb41-Y08y0WZ8sDfp-jU/edit#gid=0"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hyperlink" Target="https://jotadiezfitnessperu.com/2020/10/13/cosas-que-no-sabes-para-que-sirven-te-lo-cuento-ya/"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png"/><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5.png"/><Relationship Id="rId4" Type="http://schemas.openxmlformats.org/officeDocument/2006/relationships/hyperlink" Target="https://app.diagrams.net/#G1L_3OcNchhzZ6mT3Ny28mlS9jcDwmR_oK"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7.png"/><Relationship Id="rId4" Type="http://schemas.openxmlformats.org/officeDocument/2006/relationships/hyperlink" Target="https://www.youtube.com/watch?v=-GnKwwc4KSA"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4.png"/><Relationship Id="rId4" Type="http://schemas.openxmlformats.org/officeDocument/2006/relationships/hyperlink" Target="https://www.youtube.com/watch?v=pROXvUII2fs"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hyperlink" Target="https://mario.fandom.com/es/wiki/Bloque_%3F"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1.png"/><Relationship Id="rId4" Type="http://schemas.openxmlformats.org/officeDocument/2006/relationships/hyperlink" Target="https://www.ecured.cu/Diagrama_de_Clase"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8.png"/><Relationship Id="rId4" Type="http://schemas.openxmlformats.org/officeDocument/2006/relationships/hyperlink" Target="https://app.diagrams.net/?mode=google&amp;gfw=1#G1U1vSFY_sMJZwZIm3JgdhDBfaEFbXbuv_"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9.png"/><Relationship Id="rId4" Type="http://schemas.openxmlformats.org/officeDocument/2006/relationships/hyperlink" Target="https://es.wikipedia.org/wiki/HTML"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3.png"/><Relationship Id="rId4" Type="http://schemas.openxmlformats.org/officeDocument/2006/relationships/hyperlink" Target="https://www.alpha-consultoria.com/que-es-microsoft-project-y-para-qu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6.png"/><Relationship Id="rId4" Type="http://schemas.openxmlformats.org/officeDocument/2006/relationships/hyperlink" Target="https://arevalomaria.wordpress.com/2010/12/02/uml-modelado-dinamico-diagramas-de-distribucion/"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7.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hyperlink" Target="https://es.123rf.com/photo_78910484_hombre-apuntando-hacia-arriba-retrato-de-hombre-de-dibujos-animados-en-camiseta-roja-ilustraci%C3%B3n-de-vec.html" TargetMode="External"/><Relationship Id="rId4" Type="http://schemas.openxmlformats.org/officeDocument/2006/relationships/hyperlink" Target="https://jotadiezfitnessperu.com/2020/10/13/cosas-que-no-sabes-para-que-sirven-te-lo-cuento-ya/" TargetMode="External"/><Relationship Id="rId5" Type="http://schemas.openxmlformats.org/officeDocument/2006/relationships/hyperlink" Target="https://mario.fandom.com/es/wiki/Bloque_%3F" TargetMode="External"/><Relationship Id="rId6" Type="http://schemas.openxmlformats.org/officeDocument/2006/relationships/hyperlink" Target="https://www.pinterest.es/pin/20547742034733664/" TargetMode="External"/><Relationship Id="rId7" Type="http://schemas.openxmlformats.org/officeDocument/2006/relationships/hyperlink" Target="https://asepyme.com/el-poder-de-las-preguntas-correctas/" TargetMode="External"/><Relationship Id="rId8" Type="http://schemas.openxmlformats.org/officeDocument/2006/relationships/hyperlink" Target="https://es.123rf.com/photo_12356739_3d-car%C3%A1cter-humano-con-un-signo-de-interrogaci%C3%B3n-de-orange.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hyperlink" Target="https://www.pinterest.es/pin/20547742034733664/"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hyperlink" Target="https://www.slideshare.net/AlciraCabreraDorado/objetivo-general-103029012" TargetMode="External"/><Relationship Id="rId4" Type="http://schemas.openxmlformats.org/officeDocument/2006/relationships/hyperlink" Target="https://drgudinho.com/ciclos-anteriores/2017a/modulo-de-avance-del-proyecto-i-i5849/semana-8-objetivos-especificos/" TargetMode="External"/><Relationship Id="rId9" Type="http://schemas.openxmlformats.org/officeDocument/2006/relationships/hyperlink" Target="https://www.marcelaseggiaro.com/amarillo-el-significado/" TargetMode="External"/><Relationship Id="rId5" Type="http://schemas.openxmlformats.org/officeDocument/2006/relationships/hyperlink" Target="https://investigacioncientifica.org/justificacion-de-un-proyecto/" TargetMode="External"/><Relationship Id="rId6" Type="http://schemas.openxmlformats.org/officeDocument/2006/relationships/hyperlink" Target="https://unevinvestigando.blogspot.com/2019/08/instrumento-de-recoleccion-de-datos.html" TargetMode="External"/><Relationship Id="rId7" Type="http://schemas.openxmlformats.org/officeDocument/2006/relationships/hyperlink" Target="https://www.negociosyemprendimiento.org/2017/04/bpmn-pymes-empresas.html" TargetMode="External"/><Relationship Id="rId8" Type="http://schemas.openxmlformats.org/officeDocument/2006/relationships/hyperlink" Target="https://dle.rae.es/trascendental?m=form"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hyperlink" Target="https://repositorio.grial.eu/bitstream/grial/1155/1/UML%20-%20Casos%20de%20uso.pdf" TargetMode="External"/><Relationship Id="rId4" Type="http://schemas.openxmlformats.org/officeDocument/2006/relationships/hyperlink" Target="https://git-scm.com/book/es/v2/Inicio---Sobre-el-Control-de-Versiones-Acerca-del-Control-de-Versiones" TargetMode="External"/><Relationship Id="rId9" Type="http://schemas.openxmlformats.org/officeDocument/2006/relationships/hyperlink" Target="https://economipedia.com/definiciones/modelo-relacional.html" TargetMode="External"/><Relationship Id="rId5" Type="http://schemas.openxmlformats.org/officeDocument/2006/relationships/hyperlink" Target="https://ugeek.github.io/blog/post/2019-01-28-crear-ramas-con-git.html" TargetMode="External"/><Relationship Id="rId6" Type="http://schemas.openxmlformats.org/officeDocument/2006/relationships/hyperlink" Target="https://www.ecured.cu/Diagrama_de_Clase" TargetMode="External"/><Relationship Id="rId7" Type="http://schemas.openxmlformats.org/officeDocument/2006/relationships/hyperlink" Target="https://diagramasuml.com/diagrama-de-clases/" TargetMode="External"/><Relationship Id="rId8" Type="http://schemas.openxmlformats.org/officeDocument/2006/relationships/hyperlink" Target="https://www.youtube.com/watch?v=-GnKwwc4KSA"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hyperlink" Target="https://ingenieriadesoftwaretdea.weebly.com/diccionario-de-datos.html" TargetMode="External"/><Relationship Id="rId4" Type="http://schemas.openxmlformats.org/officeDocument/2006/relationships/hyperlink" Target="https://www.youtube.com/watch?v=pROXvUII2fs" TargetMode="External"/><Relationship Id="rId5" Type="http://schemas.openxmlformats.org/officeDocument/2006/relationships/hyperlink" Target="https://www.ionos.es/digitalguide/hosting/cuestiones-tecnicas/normalizacion/" TargetMode="External"/><Relationship Id="rId6" Type="http://schemas.openxmlformats.org/officeDocument/2006/relationships/hyperlink" Target="https://www.lucidchart.com/pages/es/que-es-un-diagrama-entidad-relacio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hyperlink" Target="https://asepyme.com/el-poder-de-las-preguntas-correcta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jpg"/><Relationship Id="rId4" Type="http://schemas.openxmlformats.org/officeDocument/2006/relationships/hyperlink" Target="https://www.slideshare.net/AlciraCabreraDorado/objetivo-general-103029012"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hyperlink" Target="https://drgudinho.com/ciclos-anteriores/2017a/modulo-de-avance-del-proyecto-i-i5849/semana-8-objetivos-especifico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168900" y="-187375"/>
            <a:ext cx="8806200" cy="264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s" sz="3600">
                <a:latin typeface="Times New Roman"/>
                <a:ea typeface="Times New Roman"/>
                <a:cs typeface="Times New Roman"/>
                <a:sym typeface="Times New Roman"/>
              </a:rPr>
              <a:t>Aplicativo </a:t>
            </a:r>
            <a:r>
              <a:rPr b="1" lang="es" sz="3600">
                <a:latin typeface="Times New Roman"/>
                <a:ea typeface="Times New Roman"/>
                <a:cs typeface="Times New Roman"/>
                <a:sym typeface="Times New Roman"/>
              </a:rPr>
              <a:t>web</a:t>
            </a:r>
            <a:r>
              <a:rPr b="1" lang="es" sz="3600">
                <a:latin typeface="Times New Roman"/>
                <a:ea typeface="Times New Roman"/>
                <a:cs typeface="Times New Roman"/>
                <a:sym typeface="Times New Roman"/>
              </a:rPr>
              <a:t> para la </a:t>
            </a:r>
            <a:r>
              <a:rPr b="1" lang="es" sz="3600">
                <a:latin typeface="Times New Roman"/>
                <a:ea typeface="Times New Roman"/>
                <a:cs typeface="Times New Roman"/>
                <a:sym typeface="Times New Roman"/>
              </a:rPr>
              <a:t>automatización</a:t>
            </a:r>
            <a:r>
              <a:rPr b="1" lang="es" sz="3600">
                <a:latin typeface="Times New Roman"/>
                <a:ea typeface="Times New Roman"/>
                <a:cs typeface="Times New Roman"/>
                <a:sym typeface="Times New Roman"/>
              </a:rPr>
              <a:t> del proceso de </a:t>
            </a:r>
            <a:r>
              <a:rPr b="1" lang="es" sz="3600">
                <a:latin typeface="Times New Roman"/>
                <a:ea typeface="Times New Roman"/>
                <a:cs typeface="Times New Roman"/>
                <a:sym typeface="Times New Roman"/>
              </a:rPr>
              <a:t>contratación en obras civiles</a:t>
            </a:r>
            <a:endParaRPr b="1" sz="3600">
              <a:latin typeface="Times New Roman"/>
              <a:ea typeface="Times New Roman"/>
              <a:cs typeface="Times New Roman"/>
              <a:sym typeface="Times New Roman"/>
            </a:endParaRPr>
          </a:p>
        </p:txBody>
      </p:sp>
      <p:sp>
        <p:nvSpPr>
          <p:cNvPr id="55" name="Google Shape;55;p13"/>
          <p:cNvSpPr txBox="1"/>
          <p:nvPr/>
        </p:nvSpPr>
        <p:spPr>
          <a:xfrm>
            <a:off x="1094000" y="3373800"/>
            <a:ext cx="2642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300"/>
              <a:t>Ficha: </a:t>
            </a:r>
            <a:r>
              <a:rPr lang="es" sz="2300"/>
              <a:t>2202764</a:t>
            </a:r>
            <a:endParaRPr sz="2300"/>
          </a:p>
        </p:txBody>
      </p:sp>
      <p:sp>
        <p:nvSpPr>
          <p:cNvPr id="56" name="Google Shape;56;p13"/>
          <p:cNvSpPr txBox="1"/>
          <p:nvPr>
            <p:ph idx="1" type="subTitle"/>
          </p:nvPr>
        </p:nvSpPr>
        <p:spPr>
          <a:xfrm>
            <a:off x="4477975" y="2971350"/>
            <a:ext cx="4309500" cy="13437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Lady Daniela </a:t>
            </a:r>
            <a:r>
              <a:rPr lang="es" sz="2025">
                <a:solidFill>
                  <a:schemeClr val="dk1"/>
                </a:solidFill>
              </a:rPr>
              <a:t>Diaz Sanchez</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Laura Tatiana </a:t>
            </a:r>
            <a:r>
              <a:rPr lang="es" sz="2025">
                <a:solidFill>
                  <a:schemeClr val="dk1"/>
                </a:solidFill>
              </a:rPr>
              <a:t>Gomez Castillo</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Brayan Gomez Lopez </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Yáxul Santiago Cárdenas Hincapié</a:t>
            </a:r>
            <a:endParaRPr sz="2025">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2005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JUSTIFICACIÓN</a:t>
            </a:r>
            <a:r>
              <a:rPr lang="es"/>
              <a:t> </a:t>
            </a:r>
            <a:endParaRPr/>
          </a:p>
        </p:txBody>
      </p:sp>
      <p:sp>
        <p:nvSpPr>
          <p:cNvPr id="121" name="Google Shape;121;p22"/>
          <p:cNvSpPr txBox="1"/>
          <p:nvPr>
            <p:ph idx="1" type="body"/>
          </p:nvPr>
        </p:nvSpPr>
        <p:spPr>
          <a:xfrm>
            <a:off x="94025" y="863550"/>
            <a:ext cx="5068200" cy="3841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lang="es" sz="1600">
                <a:solidFill>
                  <a:schemeClr val="dk1"/>
                </a:solidFill>
              </a:rPr>
              <a:t>La importancia que tiene este sistema de información para Disser ingeniería S.A.S., para la implementación del proyecto puede ser indispensable, ya que le podemos brindar un proceso de contratación automatizado con una mínima actividad humana, haciendo así que este proceso se realice en el menor tiempo posible mediante el uso de lenguajes de programación, formas de acceso, almacenamiento de datos, la metodología de BPM y códigos de programación, garantizando la seguridad y verificación de los datos de los seleccionados.</a:t>
            </a:r>
            <a:endParaRPr sz="1600">
              <a:solidFill>
                <a:srgbClr val="000000"/>
              </a:solidFill>
            </a:endParaRPr>
          </a:p>
        </p:txBody>
      </p:sp>
      <p:pic>
        <p:nvPicPr>
          <p:cNvPr id="122" name="Google Shape;122;p22"/>
          <p:cNvPicPr preferRelativeResize="0"/>
          <p:nvPr/>
        </p:nvPicPr>
        <p:blipFill>
          <a:blip r:embed="rId3">
            <a:alphaModFix amt="94000"/>
          </a:blip>
          <a:stretch>
            <a:fillRect/>
          </a:stretch>
        </p:blipFill>
        <p:spPr>
          <a:xfrm rot="678140">
            <a:off x="5211175" y="1543775"/>
            <a:ext cx="3676975" cy="2055943"/>
          </a:xfrm>
          <a:prstGeom prst="rect">
            <a:avLst/>
          </a:prstGeom>
          <a:noFill/>
          <a:ln>
            <a:noFill/>
          </a:ln>
          <a:effectLst>
            <a:reflection blurRad="0" dir="5400000" dist="323850" endA="0" endPos="20000" fadeDir="5400012" kx="0" rotWithShape="0" algn="bl" stPos="0" sy="-100000" ky="0"/>
          </a:effectLst>
        </p:spPr>
      </p:pic>
      <p:sp>
        <p:nvSpPr>
          <p:cNvPr id="123" name="Google Shape;123;p22"/>
          <p:cNvSpPr txBox="1"/>
          <p:nvPr/>
        </p:nvSpPr>
        <p:spPr>
          <a:xfrm>
            <a:off x="5388001" y="4071550"/>
            <a:ext cx="35289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solidFill>
                  <a:schemeClr val="dk1"/>
                </a:solidFill>
                <a:latin typeface="Times New Roman"/>
                <a:ea typeface="Times New Roman"/>
                <a:cs typeface="Times New Roman"/>
                <a:sym typeface="Times New Roman"/>
              </a:rPr>
              <a:t>Tomado de: Investigadores de investigación científica .org en “Justificación de un Proyecto”. Disponible en:</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s" sz="1000" u="sng">
                <a:latin typeface="Times New Roman"/>
                <a:ea typeface="Times New Roman"/>
                <a:cs typeface="Times New Roman"/>
                <a:sym typeface="Times New Roman"/>
                <a:hlinkClick r:id="rId4"/>
              </a:rPr>
              <a:t>https://investigacioncientifica.org/justificacion-de-un-proyecto/</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311700" y="224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s">
                <a:latin typeface="Georgia"/>
                <a:ea typeface="Georgia"/>
                <a:cs typeface="Georgia"/>
                <a:sym typeface="Georgia"/>
              </a:rPr>
              <a:t>DELIMITACIÓN Y ALCANCE </a:t>
            </a:r>
            <a:endParaRPr>
              <a:latin typeface="Georgia"/>
              <a:ea typeface="Georgia"/>
              <a:cs typeface="Georgia"/>
              <a:sym typeface="Georgia"/>
            </a:endParaRPr>
          </a:p>
        </p:txBody>
      </p:sp>
      <p:sp>
        <p:nvSpPr>
          <p:cNvPr id="129" name="Google Shape;129;p23"/>
          <p:cNvSpPr/>
          <p:nvPr/>
        </p:nvSpPr>
        <p:spPr>
          <a:xfrm rot="-5400000">
            <a:off x="-733050" y="2441175"/>
            <a:ext cx="3737100" cy="572700"/>
          </a:xfrm>
          <a:prstGeom prst="ribbon">
            <a:avLst>
              <a:gd fmla="val 30649" name="adj1"/>
              <a:gd fmla="val 6883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lang="es"/>
              <a:t>     ALCANCE </a:t>
            </a:r>
            <a:endParaRPr/>
          </a:p>
        </p:txBody>
      </p:sp>
      <p:sp>
        <p:nvSpPr>
          <p:cNvPr id="130" name="Google Shape;130;p23"/>
          <p:cNvSpPr/>
          <p:nvPr/>
        </p:nvSpPr>
        <p:spPr>
          <a:xfrm rot="5400000">
            <a:off x="6147975" y="2411025"/>
            <a:ext cx="3626700" cy="633000"/>
          </a:xfrm>
          <a:prstGeom prst="ribbon">
            <a:avLst>
              <a:gd fmla="val 27658" name="adj1"/>
              <a:gd fmla="val 7340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lang="es"/>
              <a:t>DELIMITACIÓN</a:t>
            </a:r>
            <a:endParaRPr/>
          </a:p>
        </p:txBody>
      </p:sp>
      <p:sp>
        <p:nvSpPr>
          <p:cNvPr id="131" name="Google Shape;131;p23"/>
          <p:cNvSpPr/>
          <p:nvPr/>
        </p:nvSpPr>
        <p:spPr>
          <a:xfrm>
            <a:off x="2066325" y="1105050"/>
            <a:ext cx="2285700" cy="1326000"/>
          </a:xfrm>
          <a:prstGeom prst="snip1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000000"/>
              </a:buClr>
              <a:buSzPts val="1200"/>
              <a:buFont typeface="Times New Roman"/>
              <a:buChar char="●"/>
            </a:pPr>
            <a:r>
              <a:rPr lang="es" sz="1200">
                <a:latin typeface="Times New Roman"/>
                <a:ea typeface="Times New Roman"/>
                <a:cs typeface="Times New Roman"/>
                <a:sym typeface="Times New Roman"/>
              </a:rPr>
              <a:t>La empresa Disser Ingeniería S.A.S, es una empresa que se encarga de las construcciones en obras civiles</a:t>
            </a:r>
            <a:endParaRPr sz="1200">
              <a:latin typeface="Times New Roman"/>
              <a:ea typeface="Times New Roman"/>
              <a:cs typeface="Times New Roman"/>
              <a:sym typeface="Times New Roman"/>
            </a:endParaRPr>
          </a:p>
        </p:txBody>
      </p:sp>
      <p:sp>
        <p:nvSpPr>
          <p:cNvPr id="132" name="Google Shape;132;p23"/>
          <p:cNvSpPr/>
          <p:nvPr/>
        </p:nvSpPr>
        <p:spPr>
          <a:xfrm>
            <a:off x="2066325" y="2667325"/>
            <a:ext cx="2285700" cy="1180200"/>
          </a:xfrm>
          <a:prstGeom prst="snip1Rect">
            <a:avLst>
              <a:gd fmla="val 16667" name="adj"/>
            </a:avLst>
          </a:prstGeom>
          <a:gradFill>
            <a:gsLst>
              <a:gs pos="0">
                <a:srgbClr val="F5FF83"/>
              </a:gs>
              <a:gs pos="100000">
                <a:srgbClr val="E3F609"/>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lang="es" sz="1300">
                <a:latin typeface="Times New Roman"/>
                <a:ea typeface="Times New Roman"/>
                <a:cs typeface="Times New Roman"/>
                <a:sym typeface="Times New Roman"/>
              </a:rPr>
              <a:t>Recursos humanos </a:t>
            </a:r>
            <a:endParaRPr sz="1300">
              <a:latin typeface="Times New Roman"/>
              <a:ea typeface="Times New Roman"/>
              <a:cs typeface="Times New Roman"/>
              <a:sym typeface="Times New Roman"/>
            </a:endParaRPr>
          </a:p>
          <a:p>
            <a:pPr indent="0" lvl="0" marL="0" rtl="0" algn="l">
              <a:spcBef>
                <a:spcPts val="0"/>
              </a:spcBef>
              <a:spcAft>
                <a:spcPts val="0"/>
              </a:spcAft>
              <a:buNone/>
            </a:pPr>
            <a:r>
              <a:t/>
            </a:r>
            <a:endParaRPr sz="1300">
              <a:latin typeface="Times New Roman"/>
              <a:ea typeface="Times New Roman"/>
              <a:cs typeface="Times New Roman"/>
              <a:sym typeface="Times New Roman"/>
            </a:endParaRPr>
          </a:p>
        </p:txBody>
      </p:sp>
      <p:sp>
        <p:nvSpPr>
          <p:cNvPr id="133" name="Google Shape;133;p23"/>
          <p:cNvSpPr/>
          <p:nvPr/>
        </p:nvSpPr>
        <p:spPr>
          <a:xfrm>
            <a:off x="4805350" y="2898375"/>
            <a:ext cx="2501400" cy="1326000"/>
          </a:xfrm>
          <a:prstGeom prst="snip1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rgbClr val="FFFFFF"/>
              </a:buClr>
              <a:buSzPts val="1800"/>
              <a:buChar char="●"/>
            </a:pPr>
            <a:r>
              <a:rPr lang="es" sz="1200">
                <a:solidFill>
                  <a:srgbClr val="FFFFFF"/>
                </a:solidFill>
                <a:latin typeface="Times New Roman"/>
                <a:ea typeface="Times New Roman"/>
                <a:cs typeface="Times New Roman"/>
                <a:sym typeface="Times New Roman"/>
              </a:rPr>
              <a:t>Implementar un</a:t>
            </a:r>
            <a:r>
              <a:rPr lang="es" sz="1800">
                <a:solidFill>
                  <a:srgbClr val="FFFFFF"/>
                </a:solidFill>
              </a:rPr>
              <a:t> </a:t>
            </a:r>
            <a:r>
              <a:rPr lang="es" sz="1200">
                <a:solidFill>
                  <a:srgbClr val="FFFFFF"/>
                </a:solidFill>
                <a:latin typeface="Times New Roman"/>
                <a:ea typeface="Times New Roman"/>
                <a:cs typeface="Times New Roman"/>
                <a:sym typeface="Times New Roman"/>
              </a:rPr>
              <a:t>sistema de información administrativo, automatizado para los  procesos de contratación de la empresa de manera eficiente </a:t>
            </a:r>
            <a:endParaRPr sz="600">
              <a:solidFill>
                <a:srgbClr val="FFFFFF"/>
              </a:solidFill>
              <a:latin typeface="Times New Roman"/>
              <a:ea typeface="Times New Roman"/>
              <a:cs typeface="Times New Roman"/>
              <a:sym typeface="Times New Roman"/>
            </a:endParaRPr>
          </a:p>
        </p:txBody>
      </p:sp>
      <p:sp>
        <p:nvSpPr>
          <p:cNvPr id="134" name="Google Shape;134;p23"/>
          <p:cNvSpPr/>
          <p:nvPr/>
        </p:nvSpPr>
        <p:spPr>
          <a:xfrm>
            <a:off x="4747713" y="1105050"/>
            <a:ext cx="2501400" cy="1326000"/>
          </a:xfrm>
          <a:prstGeom prst="snip1Rect">
            <a:avLst>
              <a:gd fmla="val 16667" name="adj"/>
            </a:avLst>
          </a:prstGeom>
          <a:gradFill>
            <a:gsLst>
              <a:gs pos="0">
                <a:srgbClr val="BFBFBF"/>
              </a:gs>
              <a:gs pos="100000">
                <a:srgbClr val="73737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04800" lvl="0" marL="457200" rtl="0" algn="l">
              <a:spcBef>
                <a:spcPts val="0"/>
              </a:spcBef>
              <a:spcAft>
                <a:spcPts val="0"/>
              </a:spcAft>
              <a:buSzPts val="1200"/>
              <a:buFont typeface="Times New Roman"/>
              <a:buChar char="●"/>
            </a:pPr>
            <a:r>
              <a:rPr lang="es" sz="1200">
                <a:latin typeface="Times New Roman"/>
                <a:ea typeface="Times New Roman"/>
                <a:cs typeface="Times New Roman"/>
                <a:sym typeface="Times New Roman"/>
              </a:rPr>
              <a:t>S</a:t>
            </a:r>
            <a:r>
              <a:rPr lang="es" sz="1200">
                <a:latin typeface="Times New Roman"/>
                <a:ea typeface="Times New Roman"/>
                <a:cs typeface="Times New Roman"/>
                <a:sym typeface="Times New Roman"/>
              </a:rPr>
              <a:t>e </a:t>
            </a:r>
            <a:r>
              <a:rPr lang="es" sz="1200">
                <a:latin typeface="Times New Roman"/>
                <a:ea typeface="Times New Roman"/>
                <a:cs typeface="Times New Roman"/>
                <a:sym typeface="Times New Roman"/>
              </a:rPr>
              <a:t>llevará</a:t>
            </a:r>
            <a:r>
              <a:rPr lang="es" sz="1200">
                <a:latin typeface="Times New Roman"/>
                <a:ea typeface="Times New Roman"/>
                <a:cs typeface="Times New Roman"/>
                <a:sym typeface="Times New Roman"/>
              </a:rPr>
              <a:t> </a:t>
            </a:r>
            <a:r>
              <a:rPr lang="es" sz="1200">
                <a:latin typeface="Times New Roman"/>
                <a:ea typeface="Times New Roman"/>
                <a:cs typeface="Times New Roman"/>
                <a:sym typeface="Times New Roman"/>
              </a:rPr>
              <a:t>a cabo</a:t>
            </a:r>
            <a:r>
              <a:rPr lang="es" sz="1200">
                <a:latin typeface="Times New Roman"/>
                <a:ea typeface="Times New Roman"/>
                <a:cs typeface="Times New Roman"/>
                <a:sym typeface="Times New Roman"/>
              </a:rPr>
              <a:t> durante </a:t>
            </a:r>
            <a:r>
              <a:rPr lang="es" sz="1200">
                <a:latin typeface="Times New Roman"/>
                <a:ea typeface="Times New Roman"/>
                <a:cs typeface="Times New Roman"/>
                <a:sym typeface="Times New Roman"/>
              </a:rPr>
              <a:t>los</a:t>
            </a:r>
            <a:r>
              <a:rPr lang="es" sz="1200">
                <a:latin typeface="Times New Roman"/>
                <a:ea typeface="Times New Roman"/>
                <a:cs typeface="Times New Roman"/>
                <a:sym typeface="Times New Roman"/>
              </a:rPr>
              <a:t> 18 meses o el tiempo extra para brindar una mejor experiencia en el software</a:t>
            </a:r>
            <a:endParaRPr sz="1200">
              <a:latin typeface="Times New Roman"/>
              <a:ea typeface="Times New Roman"/>
              <a:cs typeface="Times New Roman"/>
              <a:sym typeface="Times New Roman"/>
            </a:endParaRPr>
          </a:p>
        </p:txBody>
      </p:sp>
      <p:sp>
        <p:nvSpPr>
          <p:cNvPr id="135" name="Google Shape;135;p23"/>
          <p:cNvSpPr/>
          <p:nvPr/>
        </p:nvSpPr>
        <p:spPr>
          <a:xfrm>
            <a:off x="2069450" y="3867675"/>
            <a:ext cx="2285700" cy="1115100"/>
          </a:xfrm>
          <a:prstGeom prst="rect">
            <a:avLst/>
          </a:prstGeom>
          <a:gradFill>
            <a:gsLst>
              <a:gs pos="0">
                <a:srgbClr val="7A7A7A"/>
              </a:gs>
              <a:gs pos="100000">
                <a:srgbClr val="393939"/>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04800" lvl="0" marL="457200" rtl="0" algn="l">
              <a:spcBef>
                <a:spcPts val="0"/>
              </a:spcBef>
              <a:spcAft>
                <a:spcPts val="0"/>
              </a:spcAft>
              <a:buClr>
                <a:srgbClr val="FFFFFF"/>
              </a:buClr>
              <a:buSzPts val="1200"/>
              <a:buFont typeface="Times New Roman"/>
              <a:buChar char="●"/>
            </a:pPr>
            <a:r>
              <a:rPr lang="es" sz="1200">
                <a:solidFill>
                  <a:srgbClr val="FFFFFF"/>
                </a:solidFill>
                <a:latin typeface="Times New Roman"/>
                <a:ea typeface="Times New Roman"/>
                <a:cs typeface="Times New Roman"/>
                <a:sym typeface="Times New Roman"/>
              </a:rPr>
              <a:t>Sistemas de almacenamiento externo</a:t>
            </a:r>
            <a:endParaRPr sz="1200">
              <a:solidFill>
                <a:srgbClr val="FFFFFF"/>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311700" y="2757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TÉCNICAS E INSTRUMENTOS DE RECOLECCIÓN </a:t>
            </a:r>
            <a:r>
              <a:rPr lang="es">
                <a:latin typeface="Georgia"/>
                <a:ea typeface="Georgia"/>
                <a:cs typeface="Georgia"/>
                <a:sym typeface="Georgia"/>
              </a:rPr>
              <a:t> </a:t>
            </a:r>
            <a:endParaRPr>
              <a:latin typeface="Georgia"/>
              <a:ea typeface="Georgia"/>
              <a:cs typeface="Georgia"/>
              <a:sym typeface="Georgia"/>
            </a:endParaRPr>
          </a:p>
        </p:txBody>
      </p:sp>
      <p:sp>
        <p:nvSpPr>
          <p:cNvPr id="141" name="Google Shape;141;p24"/>
          <p:cNvSpPr txBox="1"/>
          <p:nvPr>
            <p:ph idx="1" type="body"/>
          </p:nvPr>
        </p:nvSpPr>
        <p:spPr>
          <a:xfrm>
            <a:off x="433950" y="1130575"/>
            <a:ext cx="4316400" cy="3416400"/>
          </a:xfrm>
          <a:prstGeom prst="rect">
            <a:avLst/>
          </a:prstGeom>
        </p:spPr>
        <p:txBody>
          <a:bodyPr anchorCtr="0" anchor="t" bIns="91425" lIns="91425" spcFirstLastPara="1" rIns="91425" wrap="square" tIns="91425">
            <a:noAutofit/>
          </a:bodyPr>
          <a:lstStyle/>
          <a:p>
            <a:pPr indent="-314325" lvl="0" marL="457200" rtl="0" algn="l">
              <a:spcBef>
                <a:spcPts val="0"/>
              </a:spcBef>
              <a:spcAft>
                <a:spcPts val="0"/>
              </a:spcAft>
              <a:buClr>
                <a:srgbClr val="000000"/>
              </a:buClr>
              <a:buSzPts val="1350"/>
              <a:buChar char="●"/>
            </a:pPr>
            <a:r>
              <a:rPr b="1" lang="es" sz="1350">
                <a:solidFill>
                  <a:srgbClr val="000000"/>
                </a:solidFill>
              </a:rPr>
              <a:t>Fuentes de </a:t>
            </a:r>
            <a:r>
              <a:rPr b="1" lang="es" sz="1350">
                <a:solidFill>
                  <a:srgbClr val="000000"/>
                </a:solidFill>
              </a:rPr>
              <a:t>información: </a:t>
            </a:r>
            <a:r>
              <a:rPr lang="es" sz="1350">
                <a:solidFill>
                  <a:srgbClr val="000000"/>
                </a:solidFill>
              </a:rPr>
              <a:t>Para el proyecto se obtuvo información mediante el contacto directo   recursos humanos.</a:t>
            </a:r>
            <a:endParaRPr sz="1350">
              <a:solidFill>
                <a:srgbClr val="000000"/>
              </a:solidFill>
            </a:endParaRPr>
          </a:p>
          <a:p>
            <a:pPr indent="-314325" lvl="1" marL="914400" rtl="0" algn="l">
              <a:spcBef>
                <a:spcPts val="0"/>
              </a:spcBef>
              <a:spcAft>
                <a:spcPts val="0"/>
              </a:spcAft>
              <a:buClr>
                <a:srgbClr val="000000"/>
              </a:buClr>
              <a:buSzPts val="1350"/>
              <a:buChar char="○"/>
            </a:pPr>
            <a:r>
              <a:rPr lang="es" sz="1350">
                <a:solidFill>
                  <a:srgbClr val="000000"/>
                </a:solidFill>
              </a:rPr>
              <a:t>Secundarias: Antecedentes académicos.</a:t>
            </a:r>
            <a:endParaRPr sz="1350">
              <a:solidFill>
                <a:srgbClr val="000000"/>
              </a:solidFill>
            </a:endParaRPr>
          </a:p>
          <a:p>
            <a:pPr indent="-314325" lvl="0" marL="457200" rtl="0" algn="l">
              <a:spcBef>
                <a:spcPts val="0"/>
              </a:spcBef>
              <a:spcAft>
                <a:spcPts val="0"/>
              </a:spcAft>
              <a:buClr>
                <a:srgbClr val="000000"/>
              </a:buClr>
              <a:buSzPts val="1350"/>
              <a:buChar char="●"/>
            </a:pPr>
            <a:r>
              <a:rPr b="1" lang="es" sz="1350">
                <a:solidFill>
                  <a:srgbClr val="000000"/>
                </a:solidFill>
              </a:rPr>
              <a:t>Técnicas de recolección de información:</a:t>
            </a:r>
            <a:r>
              <a:rPr lang="es" sz="1350">
                <a:solidFill>
                  <a:srgbClr val="000000"/>
                </a:solidFill>
              </a:rPr>
              <a:t> Encuesta, ya que por medio de un cuestionario o conjunto de preguntas se obtuvo la información necesaria para saber su problemática.</a:t>
            </a:r>
            <a:endParaRPr sz="1350">
              <a:solidFill>
                <a:srgbClr val="000000"/>
              </a:solidFill>
            </a:endParaRPr>
          </a:p>
          <a:p>
            <a:pPr indent="-314325" lvl="0" marL="457200" rtl="0" algn="l">
              <a:spcBef>
                <a:spcPts val="0"/>
              </a:spcBef>
              <a:spcAft>
                <a:spcPts val="0"/>
              </a:spcAft>
              <a:buClr>
                <a:srgbClr val="000000"/>
              </a:buClr>
              <a:buSzPts val="1350"/>
              <a:buChar char="●"/>
            </a:pPr>
            <a:r>
              <a:rPr b="1" lang="es" sz="1350">
                <a:solidFill>
                  <a:srgbClr val="000000"/>
                </a:solidFill>
              </a:rPr>
              <a:t>Instrumentos de recolección de información:</a:t>
            </a:r>
            <a:endParaRPr b="1" sz="1350">
              <a:solidFill>
                <a:srgbClr val="000000"/>
              </a:solidFill>
            </a:endParaRPr>
          </a:p>
          <a:p>
            <a:pPr indent="-314325" lvl="1" marL="914400" rtl="0" algn="l">
              <a:spcBef>
                <a:spcPts val="0"/>
              </a:spcBef>
              <a:spcAft>
                <a:spcPts val="0"/>
              </a:spcAft>
              <a:buClr>
                <a:srgbClr val="000000"/>
              </a:buClr>
              <a:buSzPts val="1350"/>
              <a:buChar char="○"/>
            </a:pPr>
            <a:r>
              <a:rPr lang="es" sz="1350">
                <a:solidFill>
                  <a:srgbClr val="000000"/>
                </a:solidFill>
              </a:rPr>
              <a:t>Cuestionario</a:t>
            </a:r>
            <a:endParaRPr sz="1350">
              <a:solidFill>
                <a:srgbClr val="000000"/>
              </a:solidFill>
            </a:endParaRPr>
          </a:p>
          <a:p>
            <a:pPr indent="-314325" lvl="1" marL="914400" rtl="0" algn="l">
              <a:spcBef>
                <a:spcPts val="0"/>
              </a:spcBef>
              <a:spcAft>
                <a:spcPts val="0"/>
              </a:spcAft>
              <a:buClr>
                <a:srgbClr val="000000"/>
              </a:buClr>
              <a:buSzPts val="1350"/>
              <a:buChar char="○"/>
            </a:pPr>
            <a:r>
              <a:rPr lang="es" sz="1350">
                <a:solidFill>
                  <a:srgbClr val="000000"/>
                </a:solidFill>
              </a:rPr>
              <a:t>Medios audiovisuales</a:t>
            </a:r>
            <a:endParaRPr sz="1350">
              <a:solidFill>
                <a:srgbClr val="000000"/>
              </a:solidFill>
            </a:endParaRPr>
          </a:p>
          <a:p>
            <a:pPr indent="0" lvl="0" marL="0" rtl="0" algn="l">
              <a:spcBef>
                <a:spcPts val="1200"/>
              </a:spcBef>
              <a:spcAft>
                <a:spcPts val="0"/>
              </a:spcAft>
              <a:buNone/>
            </a:pPr>
            <a:r>
              <a:rPr lang="es" sz="1350">
                <a:solidFill>
                  <a:srgbClr val="000000"/>
                </a:solidFill>
              </a:rPr>
              <a:t>Forma del método: Pirámide</a:t>
            </a:r>
            <a:r>
              <a:rPr lang="es" sz="1450">
                <a:solidFill>
                  <a:srgbClr val="000000"/>
                </a:solidFill>
              </a:rPr>
              <a:t> </a:t>
            </a:r>
            <a:endParaRPr sz="1450">
              <a:solidFill>
                <a:srgbClr val="000000"/>
              </a:solidFill>
            </a:endParaRPr>
          </a:p>
          <a:p>
            <a:pPr indent="0" lvl="0" marL="0" rtl="0" algn="l">
              <a:spcBef>
                <a:spcPts val="1200"/>
              </a:spcBef>
              <a:spcAft>
                <a:spcPts val="0"/>
              </a:spcAft>
              <a:buNone/>
            </a:pPr>
            <a:r>
              <a:rPr lang="es" sz="1350">
                <a:solidFill>
                  <a:srgbClr val="000000"/>
                </a:solidFill>
              </a:rPr>
              <a:t>   </a:t>
            </a:r>
            <a:endParaRPr sz="1350">
              <a:solidFill>
                <a:srgbClr val="000000"/>
              </a:solidFill>
            </a:endParaRPr>
          </a:p>
          <a:p>
            <a:pPr indent="0" lvl="0" marL="0" rtl="0" algn="l">
              <a:spcBef>
                <a:spcPts val="1200"/>
              </a:spcBef>
              <a:spcAft>
                <a:spcPts val="0"/>
              </a:spcAft>
              <a:buNone/>
            </a:pPr>
            <a:r>
              <a:t/>
            </a:r>
            <a:endParaRPr sz="1350">
              <a:solidFill>
                <a:srgbClr val="000000"/>
              </a:solidFill>
            </a:endParaRPr>
          </a:p>
          <a:p>
            <a:pPr indent="0" lvl="0" marL="0" rtl="0" algn="l">
              <a:spcBef>
                <a:spcPts val="1200"/>
              </a:spcBef>
              <a:spcAft>
                <a:spcPts val="0"/>
              </a:spcAft>
              <a:buNone/>
            </a:pPr>
            <a:r>
              <a:t/>
            </a:r>
            <a:endParaRPr sz="1350">
              <a:solidFill>
                <a:srgbClr val="000000"/>
              </a:solidFill>
            </a:endParaRPr>
          </a:p>
          <a:p>
            <a:pPr indent="0" lvl="0" marL="0" rtl="0" algn="l">
              <a:spcBef>
                <a:spcPts val="1200"/>
              </a:spcBef>
              <a:spcAft>
                <a:spcPts val="0"/>
              </a:spcAft>
              <a:buNone/>
            </a:pPr>
            <a:r>
              <a:t/>
            </a:r>
            <a:endParaRPr sz="1350">
              <a:solidFill>
                <a:srgbClr val="000000"/>
              </a:solidFill>
            </a:endParaRPr>
          </a:p>
          <a:p>
            <a:pPr indent="0" lvl="0" marL="0" rtl="0" algn="l">
              <a:spcBef>
                <a:spcPts val="1200"/>
              </a:spcBef>
              <a:spcAft>
                <a:spcPts val="1200"/>
              </a:spcAft>
              <a:buNone/>
            </a:pPr>
            <a:r>
              <a:rPr lang="es" sz="1350">
                <a:solidFill>
                  <a:srgbClr val="000000"/>
                </a:solidFill>
              </a:rPr>
              <a:t> </a:t>
            </a:r>
            <a:endParaRPr sz="1350">
              <a:solidFill>
                <a:srgbClr val="000000"/>
              </a:solidFill>
            </a:endParaRPr>
          </a:p>
        </p:txBody>
      </p:sp>
      <p:pic>
        <p:nvPicPr>
          <p:cNvPr id="142" name="Google Shape;142;p24"/>
          <p:cNvPicPr preferRelativeResize="0"/>
          <p:nvPr/>
        </p:nvPicPr>
        <p:blipFill rotWithShape="1">
          <a:blip r:embed="rId3">
            <a:alphaModFix/>
          </a:blip>
          <a:srcRect b="0" l="0" r="0" t="0"/>
          <a:stretch/>
        </p:blipFill>
        <p:spPr>
          <a:xfrm>
            <a:off x="4995300" y="1356250"/>
            <a:ext cx="3837000" cy="2016555"/>
          </a:xfrm>
          <a:prstGeom prst="rect">
            <a:avLst/>
          </a:prstGeom>
          <a:noFill/>
          <a:ln>
            <a:noFill/>
          </a:ln>
          <a:effectLst>
            <a:reflection blurRad="0" dir="5400000" dist="171450" endA="0" endPos="30000" fadeDir="5400012" kx="0" rotWithShape="0" algn="bl" stA="78000" stPos="0" sy="-100000" ky="0"/>
          </a:effectLst>
        </p:spPr>
      </p:pic>
      <p:sp>
        <p:nvSpPr>
          <p:cNvPr id="143" name="Google Shape;143;p24"/>
          <p:cNvSpPr txBox="1"/>
          <p:nvPr/>
        </p:nvSpPr>
        <p:spPr>
          <a:xfrm>
            <a:off x="5137350" y="3410425"/>
            <a:ext cx="3894900" cy="8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1600"/>
              </a:spcAft>
              <a:buClr>
                <a:schemeClr val="dk1"/>
              </a:buClr>
              <a:buSzPts val="1800"/>
              <a:buFont typeface="Arial"/>
              <a:buNone/>
            </a:pPr>
            <a:r>
              <a:rPr lang="es" sz="1000">
                <a:latin typeface="Times New Roman"/>
                <a:ea typeface="Times New Roman"/>
                <a:cs typeface="Times New Roman"/>
                <a:sym typeface="Times New Roman"/>
              </a:rPr>
              <a:t>Tomado de: Anónimo, Universidad Nacional Evangélica (UNEV - Santiago). (2020), (</a:t>
            </a:r>
            <a:r>
              <a:rPr lang="es" sz="1000" u="sng">
                <a:latin typeface="Times New Roman"/>
                <a:ea typeface="Times New Roman"/>
                <a:cs typeface="Times New Roman"/>
                <a:sym typeface="Times New Roman"/>
                <a:hlinkClick r:id="rId4"/>
              </a:rPr>
              <a:t>https://unevinvestigando.blogspot.com/2019/08/instrumento-de-recoleccion-de-datos.html</a:t>
            </a:r>
            <a:r>
              <a:rPr lang="es" sz="1000">
                <a:latin typeface="Times New Roman"/>
                <a:ea typeface="Times New Roman"/>
                <a:cs typeface="Times New Roman"/>
                <a:sym typeface="Times New Roman"/>
              </a:rPr>
              <a:t>).</a:t>
            </a:r>
            <a:endParaRPr sz="9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5"/>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FORMULARIO DE ENCUESTA </a:t>
            </a:r>
            <a:endParaRPr>
              <a:latin typeface="Georgia"/>
              <a:ea typeface="Georgia"/>
              <a:cs typeface="Georgia"/>
              <a:sym typeface="Georgia"/>
            </a:endParaRPr>
          </a:p>
        </p:txBody>
      </p:sp>
      <p:sp>
        <p:nvSpPr>
          <p:cNvPr id="149" name="Google Shape;149;p25"/>
          <p:cNvSpPr txBox="1"/>
          <p:nvPr>
            <p:ph idx="1" type="body"/>
          </p:nvPr>
        </p:nvSpPr>
        <p:spPr>
          <a:xfrm>
            <a:off x="311700" y="572700"/>
            <a:ext cx="8520600" cy="371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500">
                <a:solidFill>
                  <a:srgbClr val="000000"/>
                </a:solidFill>
              </a:rPr>
              <a:t>Descripción: Señor usuario, sería muy amable de su parte colaborando a llenar la encuesta. Somos estudiantes del SENA y nos encontramos elaborando un proyecto el cual le podría servir a su empresa. Gracias por su tiempo.</a:t>
            </a:r>
            <a:endParaRPr sz="1500">
              <a:solidFill>
                <a:srgbClr val="000000"/>
              </a:solidFill>
            </a:endParaRPr>
          </a:p>
          <a:p>
            <a:pPr indent="-323850" lvl="0" marL="457200" rtl="0" algn="l">
              <a:spcBef>
                <a:spcPts val="1200"/>
              </a:spcBef>
              <a:spcAft>
                <a:spcPts val="0"/>
              </a:spcAft>
              <a:buClr>
                <a:srgbClr val="000000"/>
              </a:buClr>
              <a:buSzPts val="1500"/>
              <a:buAutoNum type="arabicPeriod"/>
            </a:pPr>
            <a:r>
              <a:rPr lang="es" sz="1500">
                <a:solidFill>
                  <a:srgbClr val="000000"/>
                </a:solidFill>
              </a:rPr>
              <a:t>Dirección de correo electrónico.</a:t>
            </a:r>
            <a:endParaRPr sz="1500">
              <a:solidFill>
                <a:srgbClr val="000000"/>
              </a:solidFill>
            </a:endParaRPr>
          </a:p>
          <a:p>
            <a:pPr indent="-323850" lvl="0" marL="457200" rtl="0" algn="l">
              <a:spcBef>
                <a:spcPts val="0"/>
              </a:spcBef>
              <a:spcAft>
                <a:spcPts val="0"/>
              </a:spcAft>
              <a:buClr>
                <a:srgbClr val="000000"/>
              </a:buClr>
              <a:buSzPts val="1500"/>
              <a:buAutoNum type="arabicPeriod"/>
            </a:pPr>
            <a:r>
              <a:rPr lang="es" sz="1500">
                <a:solidFill>
                  <a:schemeClr val="dk1"/>
                </a:solidFill>
              </a:rPr>
              <a:t>¿En la empresa tiene implementado un sistema de automatización para el proceso de contratación? (Sí / No).</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es" sz="1500">
                <a:solidFill>
                  <a:schemeClr val="dk1"/>
                </a:solidFill>
              </a:rPr>
              <a:t>De acuerdo a la pregunta anterior mencione brevemente que tipo de actividad realiza la plataforma en la que actualmente maneja, o no aplica (N/A).</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es" sz="1500">
                <a:solidFill>
                  <a:schemeClr val="dk1"/>
                </a:solidFill>
              </a:rPr>
              <a:t>¿Cuenta con algún tipo de plataforma o sistema inteligente? (Evalart, JobConvo,SECOP II,Sydle one, ninguna de las anteriores).</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es" sz="1500">
                <a:solidFill>
                  <a:schemeClr val="dk1"/>
                </a:solidFill>
              </a:rPr>
              <a:t>Cuál? Responda NA (No aplica) en caso de que la respuesta anterior haya contestado "Ninguna de las anteriores". </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es" sz="1500">
                <a:solidFill>
                  <a:schemeClr val="dk1"/>
                </a:solidFill>
              </a:rPr>
              <a:t>¿Cree usted que la plataforma o sistema que maneja es la adecuada? (Si / No / NA).</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es" sz="1500">
                <a:solidFill>
                  <a:schemeClr val="dk1"/>
                </a:solidFill>
              </a:rPr>
              <a:t>¿Qué método de almacenamiento de datos posee? (Digital (Nube o externo, USB o disco duro) / Manual (Mediante papeleo) / Ambas).</a:t>
            </a:r>
            <a:endParaRPr sz="1500">
              <a:solidFill>
                <a:srgbClr val="000000"/>
              </a:solidFill>
            </a:endParaRPr>
          </a:p>
          <a:p>
            <a:pPr indent="0" lvl="0" marL="0" rtl="0" algn="l">
              <a:spcBef>
                <a:spcPts val="120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6"/>
          <p:cNvSpPr txBox="1"/>
          <p:nvPr>
            <p:ph idx="1" type="body"/>
          </p:nvPr>
        </p:nvSpPr>
        <p:spPr>
          <a:xfrm>
            <a:off x="311700" y="103425"/>
            <a:ext cx="8520600" cy="39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400">
                <a:solidFill>
                  <a:schemeClr val="dk1"/>
                </a:solidFill>
              </a:rPr>
              <a:t>8.   ¿Alguna vez ha tenido inconvenientes con los documentos obtenidos por personas seleccionadas para el trabajo cómo? (Documentación, experiencia de trabajo, referencias personales, referencias laborales, ninguna de las anteriores).</a:t>
            </a:r>
            <a:endParaRPr sz="1400">
              <a:solidFill>
                <a:schemeClr val="dk1"/>
              </a:solidFill>
            </a:endParaRPr>
          </a:p>
          <a:p>
            <a:pPr indent="0" lvl="0" marL="0" rtl="0" algn="l">
              <a:spcBef>
                <a:spcPts val="1200"/>
              </a:spcBef>
              <a:spcAft>
                <a:spcPts val="0"/>
              </a:spcAft>
              <a:buNone/>
            </a:pPr>
            <a:r>
              <a:rPr lang="es" sz="1400">
                <a:solidFill>
                  <a:schemeClr val="dk1"/>
                </a:solidFill>
              </a:rPr>
              <a:t>9.   De la pregunta anterior por favor brevemente informe cuáles son esas problemáticas con más frecuencia detalle. </a:t>
            </a:r>
            <a:endParaRPr sz="1400">
              <a:solidFill>
                <a:schemeClr val="dk1"/>
              </a:solidFill>
            </a:endParaRPr>
          </a:p>
          <a:p>
            <a:pPr indent="0" lvl="0" marL="0" rtl="0" algn="l">
              <a:spcBef>
                <a:spcPts val="1200"/>
              </a:spcBef>
              <a:spcAft>
                <a:spcPts val="0"/>
              </a:spcAft>
              <a:buNone/>
            </a:pPr>
            <a:r>
              <a:rPr lang="es" sz="1400">
                <a:solidFill>
                  <a:schemeClr val="dk1"/>
                </a:solidFill>
              </a:rPr>
              <a:t>10.   ¿Cuál es la proyección de tiempo que hay para un proceso de contratación? (De 5 a 7 días, de 7 a 15 días, de 15 a 30 días, más de 30 días).   </a:t>
            </a:r>
            <a:endParaRPr sz="1400">
              <a:solidFill>
                <a:schemeClr val="dk1"/>
              </a:solidFill>
            </a:endParaRPr>
          </a:p>
          <a:p>
            <a:pPr indent="0" lvl="0" marL="0" rtl="0" algn="l">
              <a:spcBef>
                <a:spcPts val="1200"/>
              </a:spcBef>
              <a:spcAft>
                <a:spcPts val="0"/>
              </a:spcAft>
              <a:buNone/>
            </a:pPr>
            <a:r>
              <a:rPr lang="es" sz="1400">
                <a:solidFill>
                  <a:schemeClr val="dk1"/>
                </a:solidFill>
              </a:rPr>
              <a:t>11.   ¿Estaría dispuesto a costear un sistema en el cual tenga implementado un proceso en el que implique una actividad mínima humana realizando el mismo proceso ahorrando tiempo? (Si / No / Depende del costo).</a:t>
            </a:r>
            <a:endParaRPr sz="1400">
              <a:solidFill>
                <a:schemeClr val="dk1"/>
              </a:solidFill>
            </a:endParaRPr>
          </a:p>
          <a:p>
            <a:pPr indent="0" lvl="0" marL="0" rtl="0" algn="l">
              <a:spcBef>
                <a:spcPts val="1200"/>
              </a:spcBef>
              <a:spcAft>
                <a:spcPts val="0"/>
              </a:spcAft>
              <a:buNone/>
            </a:pPr>
            <a:r>
              <a:rPr lang="es" sz="1400">
                <a:solidFill>
                  <a:schemeClr val="dk1"/>
                </a:solidFill>
              </a:rPr>
              <a:t>12.   De acuerdo a la pregunta anterior ¿Cuál sería su estimación mínima y máxima? (Se </a:t>
            </a:r>
            <a:r>
              <a:rPr lang="es" sz="1400">
                <a:solidFill>
                  <a:schemeClr val="dk1"/>
                </a:solidFill>
              </a:rPr>
              <a:t>Ingresarán</a:t>
            </a:r>
            <a:r>
              <a:rPr lang="es" sz="1400">
                <a:solidFill>
                  <a:schemeClr val="dk1"/>
                </a:solidFill>
              </a:rPr>
              <a:t> separadas por un </a:t>
            </a:r>
            <a:r>
              <a:rPr lang="es" sz="1400">
                <a:solidFill>
                  <a:schemeClr val="dk1"/>
                </a:solidFill>
              </a:rPr>
              <a:t>guión</a:t>
            </a:r>
            <a:r>
              <a:rPr lang="es" sz="1400">
                <a:solidFill>
                  <a:schemeClr val="dk1"/>
                </a:solidFill>
              </a:rPr>
              <a:t> (-) sin puntos ni comas / NA).</a:t>
            </a:r>
            <a:endParaRPr sz="1400">
              <a:solidFill>
                <a:schemeClr val="dk1"/>
              </a:solidFill>
            </a:endParaRPr>
          </a:p>
          <a:p>
            <a:pPr indent="0" lvl="0" marL="0" rtl="0" algn="l">
              <a:spcBef>
                <a:spcPts val="1200"/>
              </a:spcBef>
              <a:spcAft>
                <a:spcPts val="0"/>
              </a:spcAft>
              <a:buNone/>
            </a:pPr>
            <a:r>
              <a:rPr lang="es" sz="1400">
                <a:solidFill>
                  <a:schemeClr val="dk1"/>
                </a:solidFill>
              </a:rPr>
              <a:t>13.   ¿Qué expectativa tendría de este sistema?.</a:t>
            </a:r>
            <a:endParaRPr sz="1400">
              <a:solidFill>
                <a:schemeClr val="dk1"/>
              </a:solidFill>
            </a:endParaRPr>
          </a:p>
          <a:p>
            <a:pPr indent="0" lvl="0" marL="0" rtl="0" algn="l">
              <a:spcBef>
                <a:spcPts val="1200"/>
              </a:spcBef>
              <a:spcAft>
                <a:spcPts val="0"/>
              </a:spcAft>
              <a:buNone/>
            </a:pPr>
            <a:r>
              <a:rPr lang="es" sz="1400">
                <a:solidFill>
                  <a:schemeClr val="dk1"/>
                </a:solidFill>
              </a:rPr>
              <a:t>14.   ¿Durante el proceso de contratación de los aspirantes cuentan con algún tipo protección para los documentos requeridos?. En caso de que esta tenga acceso a un posible infiltrado. (Sí / No).</a:t>
            </a:r>
            <a:endParaRPr sz="1400">
              <a:solidFill>
                <a:schemeClr val="dk1"/>
              </a:solidFill>
            </a:endParaRPr>
          </a:p>
          <a:p>
            <a:pPr indent="0" lvl="0" marL="0" rtl="0" algn="l">
              <a:spcBef>
                <a:spcPts val="1200"/>
              </a:spcBef>
              <a:spcAft>
                <a:spcPts val="1200"/>
              </a:spcAft>
              <a:buNone/>
            </a:pPr>
            <a:r>
              <a:t/>
            </a:r>
            <a:endParaRPr sz="1300">
              <a:solidFill>
                <a:schemeClr val="dk1"/>
              </a:solidFill>
            </a:endParaRPr>
          </a:p>
        </p:txBody>
      </p:sp>
      <p:sp>
        <p:nvSpPr>
          <p:cNvPr id="155" name="Google Shape;155;p26"/>
          <p:cNvSpPr txBox="1"/>
          <p:nvPr/>
        </p:nvSpPr>
        <p:spPr>
          <a:xfrm>
            <a:off x="95425" y="4776800"/>
            <a:ext cx="81606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u="sng">
                <a:solidFill>
                  <a:schemeClr val="hlink"/>
                </a:solidFill>
                <a:hlinkClick r:id="rId3"/>
              </a:rPr>
              <a:t>https://docs.google.com/forms/d/1JoSHfquNoTRQqHYRhN3NmD_9ZIGDEaNFNVM2Dt6D0Cc/edit</a:t>
            </a:r>
            <a:endParaRPr sz="1100"/>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MAPAS DE PROCESO BPMN</a:t>
            </a:r>
            <a:endParaRPr>
              <a:latin typeface="Georgia"/>
              <a:ea typeface="Georgia"/>
              <a:cs typeface="Georgia"/>
              <a:sym typeface="Georgia"/>
            </a:endParaRPr>
          </a:p>
        </p:txBody>
      </p:sp>
      <p:sp>
        <p:nvSpPr>
          <p:cNvPr id="161" name="Google Shape;161;p27"/>
          <p:cNvSpPr txBox="1"/>
          <p:nvPr>
            <p:ph idx="1" type="body"/>
          </p:nvPr>
        </p:nvSpPr>
        <p:spPr>
          <a:xfrm>
            <a:off x="582975" y="1284600"/>
            <a:ext cx="7795200" cy="281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solidFill>
                  <a:srgbClr val="000000"/>
                </a:solidFill>
              </a:rPr>
              <a:t>Business Process </a:t>
            </a:r>
            <a:r>
              <a:rPr lang="es">
                <a:solidFill>
                  <a:srgbClr val="000000"/>
                </a:solidFill>
              </a:rPr>
              <a:t>Management</a:t>
            </a:r>
            <a:r>
              <a:rPr lang="es">
                <a:solidFill>
                  <a:srgbClr val="000000"/>
                </a:solidFill>
              </a:rPr>
              <a:t> and Notation o en español Modelo y Notación de procesos de negocios; BPMN permite </a:t>
            </a:r>
            <a:r>
              <a:rPr lang="es">
                <a:solidFill>
                  <a:srgbClr val="000000"/>
                </a:solidFill>
              </a:rPr>
              <a:t>graficar</a:t>
            </a:r>
            <a:r>
              <a:rPr lang="es">
                <a:solidFill>
                  <a:srgbClr val="000000"/>
                </a:solidFill>
              </a:rPr>
              <a:t> un proceso de un negocio de cualquier tamaño aumentando su optimización durante el proceso e incluso ayuda a la reducción de sus costos. A continuación, se expondrá cada detalle d</a:t>
            </a:r>
            <a:r>
              <a:rPr lang="es">
                <a:solidFill>
                  <a:srgbClr val="000000"/>
                </a:solidFill>
              </a:rPr>
              <a:t>el actual proceso </a:t>
            </a:r>
            <a:r>
              <a:rPr lang="es">
                <a:solidFill>
                  <a:srgbClr val="000000"/>
                </a:solidFill>
              </a:rPr>
              <a:t>de </a:t>
            </a:r>
            <a:r>
              <a:rPr lang="es">
                <a:solidFill>
                  <a:srgbClr val="000000"/>
                </a:solidFill>
              </a:rPr>
              <a:t>contratación que posee la empresa Disser Ingeniería S.A.S; Agregando también, del BPMN que se desarrollará en el sistema planteado con anticipación.</a:t>
            </a:r>
            <a:endParaRPr>
              <a:solidFill>
                <a:srgbClr val="000000"/>
              </a:solidFill>
            </a:endParaRPr>
          </a:p>
          <a:p>
            <a:pPr indent="0" lvl="0" marL="0" rtl="0" algn="r">
              <a:spcBef>
                <a:spcPts val="1200"/>
              </a:spcBef>
              <a:spcAft>
                <a:spcPts val="1200"/>
              </a:spcAft>
              <a:buNone/>
            </a:pPr>
            <a:r>
              <a:rPr lang="es" sz="1500">
                <a:solidFill>
                  <a:srgbClr val="000000"/>
                </a:solidFill>
              </a:rPr>
              <a:t>(Javier Díaz, 2017)</a:t>
            </a:r>
            <a:endParaRPr sz="1500">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8"/>
          <p:cNvSpPr txBox="1"/>
          <p:nvPr>
            <p:ph type="title"/>
          </p:nvPr>
        </p:nvSpPr>
        <p:spPr>
          <a:xfrm>
            <a:off x="271900" y="1032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BPMN DE EMPRESA DEL PROCESO DE </a:t>
            </a:r>
            <a:r>
              <a:rPr lang="es">
                <a:latin typeface="Georgia"/>
                <a:ea typeface="Georgia"/>
                <a:cs typeface="Georgia"/>
                <a:sym typeface="Georgia"/>
              </a:rPr>
              <a:t>CONTRATACIÓN</a:t>
            </a:r>
            <a:r>
              <a:rPr lang="es">
                <a:latin typeface="Georgia"/>
                <a:ea typeface="Georgia"/>
                <a:cs typeface="Georgia"/>
                <a:sym typeface="Georgia"/>
              </a:rPr>
              <a:t>  ACTUAL</a:t>
            </a:r>
            <a:endParaRPr>
              <a:latin typeface="Georgia"/>
              <a:ea typeface="Georgia"/>
              <a:cs typeface="Georgia"/>
              <a:sym typeface="Georgia"/>
            </a:endParaRPr>
          </a:p>
        </p:txBody>
      </p:sp>
      <p:pic>
        <p:nvPicPr>
          <p:cNvPr id="167" name="Google Shape;167;p28"/>
          <p:cNvPicPr preferRelativeResize="0"/>
          <p:nvPr/>
        </p:nvPicPr>
        <p:blipFill>
          <a:blip r:embed="rId3">
            <a:alphaModFix/>
          </a:blip>
          <a:stretch>
            <a:fillRect/>
          </a:stretch>
        </p:blipFill>
        <p:spPr>
          <a:xfrm>
            <a:off x="192200" y="1035225"/>
            <a:ext cx="8759599" cy="40593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9"/>
          <p:cNvSpPr txBox="1"/>
          <p:nvPr>
            <p:ph type="title"/>
          </p:nvPr>
        </p:nvSpPr>
        <p:spPr>
          <a:xfrm>
            <a:off x="311700" y="3321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2220">
                <a:latin typeface="Georgia"/>
                <a:ea typeface="Georgia"/>
                <a:cs typeface="Georgia"/>
                <a:sym typeface="Georgia"/>
              </a:rPr>
              <a:t>BPMN DE LA PLATAFORMA, AUTOMATIZANDO EL </a:t>
            </a:r>
            <a:r>
              <a:rPr lang="es" sz="2220">
                <a:latin typeface="Georgia"/>
                <a:ea typeface="Georgia"/>
                <a:cs typeface="Georgia"/>
                <a:sym typeface="Georgia"/>
              </a:rPr>
              <a:t>PROCESO</a:t>
            </a:r>
            <a:r>
              <a:rPr lang="es" sz="2220">
                <a:latin typeface="Georgia"/>
                <a:ea typeface="Georgia"/>
                <a:cs typeface="Georgia"/>
                <a:sym typeface="Georgia"/>
              </a:rPr>
              <a:t> DE </a:t>
            </a:r>
            <a:r>
              <a:rPr lang="es" sz="2220">
                <a:latin typeface="Georgia"/>
                <a:ea typeface="Georgia"/>
                <a:cs typeface="Georgia"/>
                <a:sym typeface="Georgia"/>
              </a:rPr>
              <a:t>CONTRATACIÓN</a:t>
            </a:r>
            <a:r>
              <a:rPr lang="es" sz="2220">
                <a:latin typeface="Georgia"/>
                <a:ea typeface="Georgia"/>
                <a:cs typeface="Georgia"/>
                <a:sym typeface="Georgia"/>
              </a:rPr>
              <a:t> </a:t>
            </a:r>
            <a:endParaRPr sz="2220">
              <a:latin typeface="Georgia"/>
              <a:ea typeface="Georgia"/>
              <a:cs typeface="Georgia"/>
              <a:sym typeface="Georgia"/>
            </a:endParaRPr>
          </a:p>
        </p:txBody>
      </p:sp>
      <p:pic>
        <p:nvPicPr>
          <p:cNvPr id="173" name="Google Shape;173;p29"/>
          <p:cNvPicPr preferRelativeResize="0"/>
          <p:nvPr/>
        </p:nvPicPr>
        <p:blipFill rotWithShape="1">
          <a:blip r:embed="rId3">
            <a:alphaModFix/>
          </a:blip>
          <a:srcRect b="15817" l="0" r="0" t="0"/>
          <a:stretch/>
        </p:blipFill>
        <p:spPr>
          <a:xfrm>
            <a:off x="0" y="1356925"/>
            <a:ext cx="9144003" cy="3164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s">
                <a:latin typeface="Georgia"/>
                <a:ea typeface="Georgia"/>
                <a:cs typeface="Georgia"/>
                <a:sym typeface="Georgia"/>
              </a:rPr>
              <a:t>REQUISITOS DE SOFTWARE</a:t>
            </a:r>
            <a:endParaRPr/>
          </a:p>
        </p:txBody>
      </p:sp>
      <p:sp>
        <p:nvSpPr>
          <p:cNvPr id="179" name="Google Shape;179;p30"/>
          <p:cNvSpPr txBox="1"/>
          <p:nvPr>
            <p:ph idx="1" type="body"/>
          </p:nvPr>
        </p:nvSpPr>
        <p:spPr>
          <a:xfrm>
            <a:off x="311700" y="1312325"/>
            <a:ext cx="8520600" cy="2455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Requerimientos funcionales</a:t>
            </a:r>
            <a:endParaRPr>
              <a:solidFill>
                <a:srgbClr val="000000"/>
              </a:solidFill>
            </a:endParaRPr>
          </a:p>
          <a:p>
            <a:pPr indent="0" lvl="0" marL="457200" rtl="0" algn="l">
              <a:spcBef>
                <a:spcPts val="1200"/>
              </a:spcBef>
              <a:spcAft>
                <a:spcPts val="0"/>
              </a:spcAft>
              <a:buNone/>
            </a:pPr>
            <a:r>
              <a:rPr lang="es">
                <a:solidFill>
                  <a:srgbClr val="000000"/>
                </a:solidFill>
              </a:rPr>
              <a:t>Los aspectos que sobresalen en este es que expresan la naturaleza del sistema (como interacciona el sistema con su entorno y cuáles van a ser su estado y funcionamiento).</a:t>
            </a:r>
            <a:endParaRPr>
              <a:solidFill>
                <a:srgbClr val="000000"/>
              </a:solidFill>
            </a:endParaRPr>
          </a:p>
          <a:p>
            <a:pPr indent="0" lvl="0" marL="457200" rtl="0" algn="l">
              <a:spcBef>
                <a:spcPts val="1200"/>
              </a:spcBef>
              <a:spcAft>
                <a:spcPts val="1200"/>
              </a:spcAft>
              <a:buNone/>
            </a:pPr>
            <a:r>
              <a:rPr lang="es">
                <a:solidFill>
                  <a:srgbClr val="000000"/>
                </a:solidFill>
              </a:rPr>
              <a:t>Es decir que su funcionalidad es de la definición del </a:t>
            </a:r>
            <a:r>
              <a:rPr b="1" lang="es">
                <a:solidFill>
                  <a:srgbClr val="000000"/>
                </a:solidFill>
              </a:rPr>
              <a:t>qué debe</a:t>
            </a:r>
            <a:r>
              <a:rPr lang="es">
                <a:solidFill>
                  <a:srgbClr val="000000"/>
                </a:solidFill>
              </a:rPr>
              <a:t> hacer un sistema.</a:t>
            </a:r>
            <a:endParaRPr>
              <a:solidFill>
                <a:srgbClr val="000000"/>
              </a:solidFill>
            </a:endParaRPr>
          </a:p>
        </p:txBody>
      </p:sp>
      <p:sp>
        <p:nvSpPr>
          <p:cNvPr id="180" name="Google Shape;180;p30"/>
          <p:cNvSpPr txBox="1"/>
          <p:nvPr/>
        </p:nvSpPr>
        <p:spPr>
          <a:xfrm>
            <a:off x="643050" y="4804800"/>
            <a:ext cx="7857900" cy="33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000" u="sng">
                <a:solidFill>
                  <a:schemeClr val="hlink"/>
                </a:solidFill>
                <a:hlinkClick r:id="rId3"/>
              </a:rPr>
              <a:t>https://docs.google.com/document/d/1gbBVwqYKEt1-xOeXWLK2QducqgkRbrgmTdVJlrgaxpk/edit?usp=sharing</a:t>
            </a:r>
            <a:r>
              <a:rPr lang="es" sz="1000"/>
              <a:t> </a:t>
            </a:r>
            <a:endParaRPr sz="1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1"/>
          <p:cNvSpPr txBox="1"/>
          <p:nvPr>
            <p:ph idx="1" type="body"/>
          </p:nvPr>
        </p:nvSpPr>
        <p:spPr>
          <a:xfrm>
            <a:off x="358700" y="155682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s">
                <a:solidFill>
                  <a:schemeClr val="dk1"/>
                </a:solidFill>
              </a:rPr>
              <a:t>Requerimientos NO funcionales</a:t>
            </a:r>
            <a:endParaRPr>
              <a:solidFill>
                <a:schemeClr val="dk1"/>
              </a:solidFill>
            </a:endParaRPr>
          </a:p>
          <a:p>
            <a:pPr indent="0" lvl="0" marL="457200" rtl="0" algn="l">
              <a:spcBef>
                <a:spcPts val="1200"/>
              </a:spcBef>
              <a:spcAft>
                <a:spcPts val="0"/>
              </a:spcAft>
              <a:buNone/>
            </a:pPr>
            <a:r>
              <a:rPr lang="es">
                <a:solidFill>
                  <a:schemeClr val="dk1"/>
                </a:solidFill>
              </a:rPr>
              <a:t>Permite la descripción de las restricciones que poseen limitaciones en las elecciones para realizar una solución y de los servicios o funciones expuestos por el sistema.</a:t>
            </a:r>
            <a:endParaRPr>
              <a:solidFill>
                <a:schemeClr val="dk1"/>
              </a:solidFill>
            </a:endParaRPr>
          </a:p>
          <a:p>
            <a:pPr indent="0" lvl="0" marL="457200" rtl="0" algn="l">
              <a:spcBef>
                <a:spcPts val="1200"/>
              </a:spcBef>
              <a:spcAft>
                <a:spcPts val="0"/>
              </a:spcAft>
              <a:buNone/>
            </a:pPr>
            <a:r>
              <a:rPr lang="es">
                <a:solidFill>
                  <a:schemeClr val="dk1"/>
                </a:solidFill>
              </a:rPr>
              <a:t>En pocas palabras facilita la definición del </a:t>
            </a:r>
            <a:r>
              <a:rPr b="1" lang="es">
                <a:solidFill>
                  <a:schemeClr val="dk1"/>
                </a:solidFill>
              </a:rPr>
              <a:t>cómo debe</a:t>
            </a:r>
            <a:r>
              <a:rPr lang="es">
                <a:solidFill>
                  <a:schemeClr val="dk1"/>
                </a:solidFill>
              </a:rPr>
              <a:t> ser un sistema.</a:t>
            </a:r>
            <a:endParaRPr>
              <a:solidFill>
                <a:schemeClr val="dk1"/>
              </a:solidFill>
            </a:endParaRPr>
          </a:p>
          <a:p>
            <a:pPr indent="0" lvl="0" marL="457200" rtl="0" algn="l">
              <a:spcBef>
                <a:spcPts val="1200"/>
              </a:spcBef>
              <a:spcAft>
                <a:spcPts val="1200"/>
              </a:spcAft>
              <a:buNone/>
            </a:pPr>
            <a:r>
              <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path path="circle">
            <a:fillToRect b="50%" l="50%" r="50%" t="50%"/>
          </a:path>
          <a:tileRect/>
        </a:gradFill>
      </p:bgPr>
    </p:bg>
    <p:spTree>
      <p:nvGrpSpPr>
        <p:cNvPr id="60" name="Shape 60"/>
        <p:cNvGrpSpPr/>
        <p:nvPr/>
      </p:nvGrpSpPr>
      <p:grpSpPr>
        <a:xfrm>
          <a:off x="0" y="0"/>
          <a:ext cx="0" cy="0"/>
          <a:chOff x="0" y="0"/>
          <a:chExt cx="0" cy="0"/>
        </a:xfrm>
      </p:grpSpPr>
      <p:pic>
        <p:nvPicPr>
          <p:cNvPr id="61" name="Google Shape;61;p14"/>
          <p:cNvPicPr preferRelativeResize="0"/>
          <p:nvPr/>
        </p:nvPicPr>
        <p:blipFill>
          <a:blip r:embed="rId3">
            <a:alphaModFix/>
          </a:blip>
          <a:stretch>
            <a:fillRect/>
          </a:stretch>
        </p:blipFill>
        <p:spPr>
          <a:xfrm>
            <a:off x="0" y="433388"/>
            <a:ext cx="9144000" cy="42767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2"/>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REQUISITOS DE SOFTWARE</a:t>
            </a:r>
            <a:endParaRPr>
              <a:latin typeface="Georgia"/>
              <a:ea typeface="Georgia"/>
              <a:cs typeface="Georgia"/>
              <a:sym typeface="Georgia"/>
            </a:endParaRPr>
          </a:p>
        </p:txBody>
      </p:sp>
      <p:sp>
        <p:nvSpPr>
          <p:cNvPr id="191" name="Google Shape;191;p32"/>
          <p:cNvSpPr txBox="1"/>
          <p:nvPr/>
        </p:nvSpPr>
        <p:spPr>
          <a:xfrm>
            <a:off x="470125" y="572700"/>
            <a:ext cx="5491500" cy="369300"/>
          </a:xfrm>
          <a:prstGeom prst="rect">
            <a:avLst/>
          </a:prstGeom>
          <a:noFill/>
          <a:ln>
            <a:noFill/>
          </a:ln>
        </p:spPr>
        <p:txBody>
          <a:bodyPr anchorCtr="0" anchor="t" bIns="91425" lIns="91425" spcFirstLastPara="1" rIns="91425" wrap="square" tIns="91425">
            <a:spAutoFit/>
          </a:bodyPr>
          <a:lstStyle/>
          <a:p>
            <a:pPr indent="0" lvl="0" marL="14020" rtl="0" algn="l">
              <a:spcBef>
                <a:spcPts val="0"/>
              </a:spcBef>
              <a:spcAft>
                <a:spcPts val="0"/>
              </a:spcAft>
              <a:buClr>
                <a:schemeClr val="dk1"/>
              </a:buClr>
              <a:buSzPts val="1100"/>
              <a:buFont typeface="Arial"/>
              <a:buNone/>
            </a:pPr>
            <a:r>
              <a:rPr b="1" lang="es" sz="1200" u="sng">
                <a:solidFill>
                  <a:srgbClr val="0000FF"/>
                </a:solidFill>
                <a:latin typeface="Times New Roman"/>
                <a:ea typeface="Times New Roman"/>
                <a:cs typeface="Times New Roman"/>
                <a:sym typeface="Times New Roman"/>
              </a:rPr>
              <a:t>Requerimientos Funcionales</a:t>
            </a:r>
            <a:endParaRPr/>
          </a:p>
        </p:txBody>
      </p:sp>
      <p:graphicFrame>
        <p:nvGraphicFramePr>
          <p:cNvPr id="192" name="Google Shape;192;p32"/>
          <p:cNvGraphicFramePr/>
          <p:nvPr/>
        </p:nvGraphicFramePr>
        <p:xfrm>
          <a:off x="1765750" y="942000"/>
          <a:ext cx="3000000" cy="3000000"/>
        </p:xfrm>
        <a:graphic>
          <a:graphicData uri="http://schemas.openxmlformats.org/drawingml/2006/table">
            <a:tbl>
              <a:tblPr>
                <a:noFill/>
                <a:tableStyleId>{AB4CB640-F5D3-408D-8BCC-BA832DB1326D}</a:tableStyleId>
              </a:tblPr>
              <a:tblGrid>
                <a:gridCol w="1283550"/>
                <a:gridCol w="4328925"/>
              </a:tblGrid>
              <a:tr h="600700">
                <a:tc>
                  <a:txBody>
                    <a:bodyPr/>
                    <a:lstStyle/>
                    <a:p>
                      <a:pPr indent="4572" lvl="0" marL="76809" marR="192735" rtl="0" algn="l">
                        <a:lnSpc>
                          <a:spcPct val="95795"/>
                        </a:lnSpc>
                        <a:spcBef>
                          <a:spcPts val="0"/>
                        </a:spcBef>
                        <a:spcAft>
                          <a:spcPts val="0"/>
                        </a:spcAft>
                        <a:buNone/>
                      </a:pPr>
                      <a:r>
                        <a:rPr b="1" lang="es" sz="1100">
                          <a:latin typeface="Times New Roman"/>
                          <a:ea typeface="Times New Roman"/>
                          <a:cs typeface="Times New Roman"/>
                          <a:sym typeface="Times New Roman"/>
                        </a:rPr>
                        <a:t>Identificación  del  </a:t>
                      </a:r>
                      <a:endParaRPr b="1" sz="1100">
                        <a:latin typeface="Times New Roman"/>
                        <a:ea typeface="Times New Roman"/>
                        <a:cs typeface="Times New Roman"/>
                        <a:sym typeface="Times New Roman"/>
                      </a:endParaRPr>
                    </a:p>
                    <a:p>
                      <a:pPr indent="0" lvl="0" marL="81381" rtl="0" algn="l">
                        <a:spcBef>
                          <a:spcPts val="30"/>
                        </a:spcBef>
                        <a:spcAft>
                          <a:spcPts val="0"/>
                        </a:spcAft>
                        <a:buNone/>
                      </a:pPr>
                      <a:r>
                        <a:rPr b="1" lang="es" sz="1100">
                          <a:latin typeface="Times New Roman"/>
                          <a:ea typeface="Times New Roman"/>
                          <a:cs typeface="Times New Roman"/>
                          <a:sym typeface="Times New Roman"/>
                        </a:rPr>
                        <a:t>requerimiento</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 sz="1100">
                          <a:latin typeface="Times New Roman"/>
                          <a:ea typeface="Times New Roman"/>
                          <a:cs typeface="Times New Roman"/>
                          <a:sym typeface="Times New Roman"/>
                        </a:rPr>
                        <a:t>RF 01</a:t>
                      </a:r>
                      <a:endParaRPr sz="1100">
                        <a:latin typeface="Times New Roman"/>
                        <a:ea typeface="Times New Roman"/>
                        <a:cs typeface="Times New Roman"/>
                        <a:sym typeface="Times New Roman"/>
                      </a:endParaRPr>
                    </a:p>
                  </a:txBody>
                  <a:tcPr marT="63500" marB="63500" marR="63500" marL="63500" anchor="ctr"/>
                </a:tc>
              </a:tr>
              <a:tr h="440125">
                <a:tc>
                  <a:txBody>
                    <a:bodyPr/>
                    <a:lstStyle/>
                    <a:p>
                      <a:pPr indent="0" lvl="0" marL="82143" rtl="0" algn="l">
                        <a:spcBef>
                          <a:spcPts val="0"/>
                        </a:spcBef>
                        <a:spcAft>
                          <a:spcPts val="0"/>
                        </a:spcAft>
                        <a:buNone/>
                      </a:pPr>
                      <a:r>
                        <a:rPr b="1" lang="es" sz="1100">
                          <a:latin typeface="Times New Roman"/>
                          <a:ea typeface="Times New Roman"/>
                          <a:cs typeface="Times New Roman"/>
                          <a:sym typeface="Times New Roman"/>
                        </a:rPr>
                        <a:t>Nombre del  </a:t>
                      </a:r>
                      <a:endParaRPr b="1" sz="1100">
                        <a:latin typeface="Times New Roman"/>
                        <a:ea typeface="Times New Roman"/>
                        <a:cs typeface="Times New Roman"/>
                        <a:sym typeface="Times New Roman"/>
                      </a:endParaRPr>
                    </a:p>
                    <a:p>
                      <a:pPr indent="0" lvl="0" marL="81381" rtl="0" algn="l">
                        <a:spcBef>
                          <a:spcPts val="0"/>
                        </a:spcBef>
                        <a:spcAft>
                          <a:spcPts val="0"/>
                        </a:spcAft>
                        <a:buNone/>
                      </a:pPr>
                      <a:r>
                        <a:rPr b="1" lang="es" sz="1100">
                          <a:latin typeface="Times New Roman"/>
                          <a:ea typeface="Times New Roman"/>
                          <a:cs typeface="Times New Roman"/>
                          <a:sym typeface="Times New Roman"/>
                        </a:rPr>
                        <a:t>requerimiento</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 sz="1100">
                          <a:latin typeface="Times New Roman"/>
                          <a:ea typeface="Times New Roman"/>
                          <a:cs typeface="Times New Roman"/>
                          <a:sym typeface="Times New Roman"/>
                        </a:rPr>
                        <a:t>  </a:t>
                      </a:r>
                      <a:r>
                        <a:rPr lang="es" sz="1100">
                          <a:latin typeface="Times New Roman"/>
                          <a:ea typeface="Times New Roman"/>
                          <a:cs typeface="Times New Roman"/>
                          <a:sym typeface="Times New Roman"/>
                        </a:rPr>
                        <a:t>Loguear</a:t>
                      </a:r>
                      <a:r>
                        <a:rPr lang="es" sz="1100">
                          <a:latin typeface="Times New Roman"/>
                          <a:ea typeface="Times New Roman"/>
                          <a:cs typeface="Times New Roman"/>
                          <a:sym typeface="Times New Roman"/>
                        </a:rPr>
                        <a:t> usuario</a:t>
                      </a:r>
                      <a:r>
                        <a:rPr lang="es" sz="1100">
                          <a:highlight>
                            <a:srgbClr val="EAF1DD"/>
                          </a:highlight>
                          <a:latin typeface="Times New Roman"/>
                          <a:ea typeface="Times New Roman"/>
                          <a:cs typeface="Times New Roman"/>
                          <a:sym typeface="Times New Roman"/>
                        </a:rPr>
                        <a:t> </a:t>
                      </a:r>
                      <a:endParaRPr sz="1100">
                        <a:highlight>
                          <a:srgbClr val="EAF1DD"/>
                        </a:highlight>
                        <a:latin typeface="Times New Roman"/>
                        <a:ea typeface="Times New Roman"/>
                        <a:cs typeface="Times New Roman"/>
                        <a:sym typeface="Times New Roman"/>
                      </a:endParaRPr>
                    </a:p>
                  </a:txBody>
                  <a:tcPr marT="63500" marB="63500" marR="63500" marL="63500" anchor="ctr"/>
                </a:tc>
              </a:tr>
              <a:tr h="440125">
                <a:tc>
                  <a:txBody>
                    <a:bodyPr/>
                    <a:lstStyle/>
                    <a:p>
                      <a:pPr indent="0" lvl="0" marL="0" rtl="0" algn="ctr">
                        <a:spcBef>
                          <a:spcPts val="0"/>
                        </a:spcBef>
                        <a:spcAft>
                          <a:spcPts val="0"/>
                        </a:spcAft>
                        <a:buNone/>
                      </a:pPr>
                      <a:r>
                        <a:rPr b="1" lang="es" sz="1100">
                          <a:latin typeface="Times New Roman"/>
                          <a:ea typeface="Times New Roman"/>
                          <a:cs typeface="Times New Roman"/>
                          <a:sym typeface="Times New Roman"/>
                        </a:rPr>
                        <a:t>Características: </a:t>
                      </a:r>
                      <a:endParaRPr b="1" sz="1100">
                        <a:latin typeface="Times New Roman"/>
                        <a:ea typeface="Times New Roman"/>
                        <a:cs typeface="Times New Roman"/>
                        <a:sym typeface="Times New Roman"/>
                      </a:endParaRPr>
                    </a:p>
                  </a:txBody>
                  <a:tcPr marT="63500" marB="63500" marR="63500" marL="63500"/>
                </a:tc>
                <a:tc>
                  <a:txBody>
                    <a:bodyPr/>
                    <a:lstStyle/>
                    <a:p>
                      <a:pPr indent="1371" lvl="0" marL="81838" marR="280365" rtl="0" algn="l">
                        <a:lnSpc>
                          <a:spcPct val="95795"/>
                        </a:lnSpc>
                        <a:spcBef>
                          <a:spcPts val="0"/>
                        </a:spcBef>
                        <a:spcAft>
                          <a:spcPts val="0"/>
                        </a:spcAft>
                        <a:buNone/>
                      </a:pPr>
                      <a:r>
                        <a:rPr lang="es" sz="1100">
                          <a:latin typeface="Times New Roman"/>
                          <a:ea typeface="Times New Roman"/>
                          <a:cs typeface="Times New Roman"/>
                          <a:sym typeface="Times New Roman"/>
                        </a:rPr>
                        <a:t>Los usuarios deberán ingresar su nombre y password para ingresar al sistema </a:t>
                      </a:r>
                      <a:endParaRPr sz="1100">
                        <a:latin typeface="Times New Roman"/>
                        <a:ea typeface="Times New Roman"/>
                        <a:cs typeface="Times New Roman"/>
                        <a:sym typeface="Times New Roman"/>
                      </a:endParaRPr>
                    </a:p>
                  </a:txBody>
                  <a:tcPr marT="63500" marB="63500" marR="63500" marL="63500" anchor="ctr"/>
                </a:tc>
              </a:tr>
              <a:tr h="475800">
                <a:tc>
                  <a:txBody>
                    <a:bodyPr/>
                    <a:lstStyle/>
                    <a:p>
                      <a:pPr indent="1828" lvl="0" marL="81381" marR="39268" rtl="0" algn="l">
                        <a:lnSpc>
                          <a:spcPct val="95794"/>
                        </a:lnSpc>
                        <a:spcBef>
                          <a:spcPts val="0"/>
                        </a:spcBef>
                        <a:spcAft>
                          <a:spcPts val="0"/>
                        </a:spcAft>
                        <a:buNone/>
                      </a:pPr>
                      <a:r>
                        <a:rPr b="1" lang="es" sz="1100">
                          <a:latin typeface="Times New Roman"/>
                          <a:ea typeface="Times New Roman"/>
                          <a:cs typeface="Times New Roman"/>
                          <a:sym typeface="Times New Roman"/>
                        </a:rPr>
                        <a:t>Descripción del  requerimiento</a:t>
                      </a:r>
                      <a:endParaRPr b="1" sz="1100">
                        <a:latin typeface="Times New Roman"/>
                        <a:ea typeface="Times New Roman"/>
                        <a:cs typeface="Times New Roman"/>
                        <a:sym typeface="Times New Roman"/>
                      </a:endParaRPr>
                    </a:p>
                  </a:txBody>
                  <a:tcPr marT="63500" marB="63500" marR="63500" marL="63500"/>
                </a:tc>
                <a:tc>
                  <a:txBody>
                    <a:bodyPr/>
                    <a:lstStyle/>
                    <a:p>
                      <a:pPr indent="0" lvl="0" marL="76962" marR="578916" rtl="0" algn="l">
                        <a:lnSpc>
                          <a:spcPct val="95794"/>
                        </a:lnSpc>
                        <a:spcBef>
                          <a:spcPts val="0"/>
                        </a:spcBef>
                        <a:spcAft>
                          <a:spcPts val="0"/>
                        </a:spcAft>
                        <a:buNone/>
                      </a:pPr>
                      <a:r>
                        <a:rPr lang="es" sz="1100">
                          <a:latin typeface="Times New Roman"/>
                          <a:ea typeface="Times New Roman"/>
                          <a:cs typeface="Times New Roman"/>
                          <a:sym typeface="Times New Roman"/>
                        </a:rPr>
                        <a:t>El sistema podrá ser consultado por cualquier persona dependiendo el rol que se le sea asignado.</a:t>
                      </a:r>
                      <a:endParaRPr sz="1100">
                        <a:latin typeface="Times New Roman"/>
                        <a:ea typeface="Times New Roman"/>
                        <a:cs typeface="Times New Roman"/>
                        <a:sym typeface="Times New Roman"/>
                      </a:endParaRPr>
                    </a:p>
                  </a:txBody>
                  <a:tcPr marT="63500" marB="63500" marR="63500" marL="63500" anchor="ctr"/>
                </a:tc>
              </a:tr>
              <a:tr h="1564225">
                <a:tc>
                  <a:txBody>
                    <a:bodyPr/>
                    <a:lstStyle/>
                    <a:p>
                      <a:pPr indent="1676" lvl="0" marL="81534" marR="22199" rtl="0" algn="l">
                        <a:lnSpc>
                          <a:spcPct val="95794"/>
                        </a:lnSpc>
                        <a:spcBef>
                          <a:spcPts val="0"/>
                        </a:spcBef>
                        <a:spcAft>
                          <a:spcPts val="0"/>
                        </a:spcAft>
                        <a:buNone/>
                      </a:pPr>
                      <a:r>
                        <a:rPr b="1" lang="es" sz="1100">
                          <a:latin typeface="Times New Roman"/>
                          <a:ea typeface="Times New Roman"/>
                          <a:cs typeface="Times New Roman"/>
                          <a:sym typeface="Times New Roman"/>
                        </a:rPr>
                        <a:t>Requerimientos  no funcionales:</a:t>
                      </a:r>
                      <a:endParaRPr b="1" sz="1100">
                        <a:latin typeface="Times New Roman"/>
                        <a:ea typeface="Times New Roman"/>
                        <a:cs typeface="Times New Roman"/>
                        <a:sym typeface="Times New Roman"/>
                      </a:endParaRPr>
                    </a:p>
                  </a:txBody>
                  <a:tcPr marT="63500" marB="63500" marR="63500" marL="63500"/>
                </a:tc>
                <a:tc>
                  <a:txBody>
                    <a:bodyPr/>
                    <a:lstStyle/>
                    <a:p>
                      <a:pPr indent="-298450" lvl="0" marL="457200" rtl="0" algn="l">
                        <a:spcBef>
                          <a:spcPts val="0"/>
                        </a:spcBef>
                        <a:spcAft>
                          <a:spcPts val="0"/>
                        </a:spcAft>
                        <a:buSzPts val="1100"/>
                        <a:buFont typeface="Times New Roman"/>
                        <a:buChar char="❖"/>
                      </a:pPr>
                      <a:r>
                        <a:rPr lang="es" sz="1100">
                          <a:latin typeface="Times New Roman"/>
                          <a:ea typeface="Times New Roman"/>
                          <a:cs typeface="Times New Roman"/>
                          <a:sym typeface="Times New Roman"/>
                        </a:rPr>
                        <a:t>RNF 01 </a:t>
                      </a:r>
                      <a:endParaRPr sz="11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s" sz="1100">
                          <a:latin typeface="Times New Roman"/>
                          <a:ea typeface="Times New Roman"/>
                          <a:cs typeface="Times New Roman"/>
                          <a:sym typeface="Times New Roman"/>
                        </a:rPr>
                        <a:t>RNF 04</a:t>
                      </a:r>
                      <a:endParaRPr sz="11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s" sz="1100">
                          <a:latin typeface="Times New Roman"/>
                          <a:ea typeface="Times New Roman"/>
                          <a:cs typeface="Times New Roman"/>
                          <a:sym typeface="Times New Roman"/>
                        </a:rPr>
                        <a:t>RNF 05</a:t>
                      </a:r>
                      <a:endParaRPr sz="11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s" sz="1100">
                          <a:latin typeface="Times New Roman"/>
                          <a:ea typeface="Times New Roman"/>
                          <a:cs typeface="Times New Roman"/>
                          <a:sym typeface="Times New Roman"/>
                        </a:rPr>
                        <a:t>RNF 08</a:t>
                      </a:r>
                      <a:endParaRPr sz="11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s" sz="1100">
                          <a:latin typeface="Times New Roman"/>
                          <a:ea typeface="Times New Roman"/>
                          <a:cs typeface="Times New Roman"/>
                          <a:sym typeface="Times New Roman"/>
                        </a:rPr>
                        <a:t>RNF 09</a:t>
                      </a:r>
                      <a:endParaRPr sz="11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s" sz="1100">
                          <a:latin typeface="Times New Roman"/>
                          <a:ea typeface="Times New Roman"/>
                          <a:cs typeface="Times New Roman"/>
                          <a:sym typeface="Times New Roman"/>
                        </a:rPr>
                        <a:t>RNF 10</a:t>
                      </a:r>
                      <a:endParaRPr sz="11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s" sz="1100">
                          <a:latin typeface="Times New Roman"/>
                          <a:ea typeface="Times New Roman"/>
                          <a:cs typeface="Times New Roman"/>
                          <a:sym typeface="Times New Roman"/>
                        </a:rPr>
                        <a:t>RNF 11</a:t>
                      </a:r>
                      <a:endParaRPr sz="11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s" sz="1100">
                          <a:latin typeface="Times New Roman"/>
                          <a:ea typeface="Times New Roman"/>
                          <a:cs typeface="Times New Roman"/>
                          <a:sym typeface="Times New Roman"/>
                        </a:rPr>
                        <a:t>RNF 12</a:t>
                      </a:r>
                      <a:endParaRPr sz="11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s" sz="1100">
                          <a:latin typeface="Times New Roman"/>
                          <a:ea typeface="Times New Roman"/>
                          <a:cs typeface="Times New Roman"/>
                          <a:sym typeface="Times New Roman"/>
                        </a:rPr>
                        <a:t>RNF 15</a:t>
                      </a:r>
                      <a:endParaRPr sz="1100">
                        <a:latin typeface="Times New Roman"/>
                        <a:ea typeface="Times New Roman"/>
                        <a:cs typeface="Times New Roman"/>
                        <a:sym typeface="Times New Roman"/>
                      </a:endParaRPr>
                    </a:p>
                  </a:txBody>
                  <a:tcPr marT="63500" marB="63500" marR="63500" marL="63500" anchor="ctr"/>
                </a:tc>
              </a:tr>
              <a:tr h="440125">
                <a:tc>
                  <a:txBody>
                    <a:bodyPr/>
                    <a:lstStyle/>
                    <a:p>
                      <a:pPr indent="0" lvl="0" marL="83210" rtl="0" algn="l">
                        <a:spcBef>
                          <a:spcPts val="0"/>
                        </a:spcBef>
                        <a:spcAft>
                          <a:spcPts val="0"/>
                        </a:spcAft>
                        <a:buNone/>
                      </a:pPr>
                      <a:r>
                        <a:rPr b="1" lang="es" sz="1100">
                          <a:latin typeface="Times New Roman"/>
                          <a:ea typeface="Times New Roman"/>
                          <a:cs typeface="Times New Roman"/>
                          <a:sym typeface="Times New Roman"/>
                        </a:rPr>
                        <a:t>Prioridad de  </a:t>
                      </a:r>
                      <a:endParaRPr b="1" sz="1100">
                        <a:latin typeface="Times New Roman"/>
                        <a:ea typeface="Times New Roman"/>
                        <a:cs typeface="Times New Roman"/>
                        <a:sym typeface="Times New Roman"/>
                      </a:endParaRPr>
                    </a:p>
                    <a:p>
                      <a:pPr indent="0" lvl="0" marL="81381" rtl="0" algn="l">
                        <a:spcBef>
                          <a:spcPts val="0"/>
                        </a:spcBef>
                        <a:spcAft>
                          <a:spcPts val="0"/>
                        </a:spcAft>
                        <a:buNone/>
                      </a:pPr>
                      <a:r>
                        <a:rPr b="1" lang="es" sz="1100">
                          <a:latin typeface="Times New Roman"/>
                          <a:ea typeface="Times New Roman"/>
                          <a:cs typeface="Times New Roman"/>
                          <a:sym typeface="Times New Roman"/>
                        </a:rPr>
                        <a:t>requerimiento</a:t>
                      </a:r>
                      <a:endParaRPr b="1" sz="1100">
                        <a:latin typeface="Times New Roman"/>
                        <a:ea typeface="Times New Roman"/>
                        <a:cs typeface="Times New Roman"/>
                        <a:sym typeface="Times New Roman"/>
                      </a:endParaRPr>
                    </a:p>
                  </a:txBody>
                  <a:tcPr marT="63500" marB="63500" marR="63500" marL="63500"/>
                </a:tc>
                <a:tc>
                  <a:txBody>
                    <a:bodyPr/>
                    <a:lstStyle/>
                    <a:p>
                      <a:pPr indent="0" lvl="0" marL="73761" rtl="0" algn="l">
                        <a:spcBef>
                          <a:spcPts val="0"/>
                        </a:spcBef>
                        <a:spcAft>
                          <a:spcPts val="0"/>
                        </a:spcAft>
                        <a:buNone/>
                      </a:pPr>
                      <a:r>
                        <a:rPr lang="es" sz="1100">
                          <a:latin typeface="Times New Roman"/>
                          <a:ea typeface="Times New Roman"/>
                          <a:cs typeface="Times New Roman"/>
                          <a:sym typeface="Times New Roman"/>
                        </a:rPr>
                        <a:t>Alta </a:t>
                      </a:r>
                      <a:endParaRPr sz="1100">
                        <a:latin typeface="Times New Roman"/>
                        <a:ea typeface="Times New Roman"/>
                        <a:cs typeface="Times New Roman"/>
                        <a:sym typeface="Times New Roman"/>
                      </a:endParaRPr>
                    </a:p>
                  </a:txBody>
                  <a:tcPr marT="63500" marB="63500" marR="63500" marL="63500" anchor="ct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3"/>
          <p:cNvSpPr txBox="1"/>
          <p:nvPr>
            <p:ph type="title"/>
          </p:nvPr>
        </p:nvSpPr>
        <p:spPr>
          <a:xfrm>
            <a:off x="311700" y="181750"/>
            <a:ext cx="8520600" cy="572700"/>
          </a:xfrm>
          <a:prstGeom prst="rect">
            <a:avLst/>
          </a:prstGeom>
        </p:spPr>
        <p:txBody>
          <a:bodyPr anchorCtr="0" anchor="t" bIns="91425" lIns="91425" spcFirstLastPara="1" rIns="91425" wrap="square" tIns="91425">
            <a:normAutofit/>
          </a:bodyPr>
          <a:lstStyle/>
          <a:p>
            <a:pPr indent="0" lvl="0" marL="14020" rtl="0" algn="l">
              <a:spcBef>
                <a:spcPts val="0"/>
              </a:spcBef>
              <a:spcAft>
                <a:spcPts val="0"/>
              </a:spcAft>
              <a:buClr>
                <a:schemeClr val="dk1"/>
              </a:buClr>
              <a:buSzPts val="1100"/>
              <a:buFont typeface="Arial"/>
              <a:buNone/>
            </a:pPr>
            <a:r>
              <a:rPr b="1" lang="es" sz="1200" u="sng">
                <a:solidFill>
                  <a:srgbClr val="0000FF"/>
                </a:solidFill>
                <a:latin typeface="Times New Roman"/>
                <a:ea typeface="Times New Roman"/>
                <a:cs typeface="Times New Roman"/>
                <a:sym typeface="Times New Roman"/>
              </a:rPr>
              <a:t>Requerimientos Funcionales</a:t>
            </a:r>
            <a:endParaRPr/>
          </a:p>
        </p:txBody>
      </p:sp>
      <p:graphicFrame>
        <p:nvGraphicFramePr>
          <p:cNvPr id="198" name="Google Shape;198;p33"/>
          <p:cNvGraphicFramePr/>
          <p:nvPr/>
        </p:nvGraphicFramePr>
        <p:xfrm>
          <a:off x="1702275" y="754450"/>
          <a:ext cx="3000000" cy="3000000"/>
        </p:xfrm>
        <a:graphic>
          <a:graphicData uri="http://schemas.openxmlformats.org/drawingml/2006/table">
            <a:tbl>
              <a:tblPr>
                <a:noFill/>
                <a:tableStyleId>{AB4CB640-F5D3-408D-8BCC-BA832DB1326D}</a:tableStyleId>
              </a:tblPr>
              <a:tblGrid>
                <a:gridCol w="1295400"/>
                <a:gridCol w="4368800"/>
              </a:tblGrid>
              <a:tr h="508000">
                <a:tc>
                  <a:txBody>
                    <a:bodyPr/>
                    <a:lstStyle/>
                    <a:p>
                      <a:pPr indent="4572" lvl="0" marL="76809" marR="192735" rtl="0" algn="l">
                        <a:lnSpc>
                          <a:spcPct val="95795"/>
                        </a:lnSpc>
                        <a:spcBef>
                          <a:spcPts val="0"/>
                        </a:spcBef>
                        <a:spcAft>
                          <a:spcPts val="0"/>
                        </a:spcAft>
                        <a:buNone/>
                      </a:pPr>
                      <a:r>
                        <a:rPr b="1" lang="es" sz="1100">
                          <a:latin typeface="Times New Roman"/>
                          <a:ea typeface="Times New Roman"/>
                          <a:cs typeface="Times New Roman"/>
                          <a:sym typeface="Times New Roman"/>
                        </a:rPr>
                        <a:t>Identificación  del  </a:t>
                      </a:r>
                      <a:endParaRPr b="1" sz="1100">
                        <a:latin typeface="Times New Roman"/>
                        <a:ea typeface="Times New Roman"/>
                        <a:cs typeface="Times New Roman"/>
                        <a:sym typeface="Times New Roman"/>
                      </a:endParaRPr>
                    </a:p>
                    <a:p>
                      <a:pPr indent="0" lvl="0" marL="81381" rtl="0" algn="l">
                        <a:spcBef>
                          <a:spcPts val="30"/>
                        </a:spcBef>
                        <a:spcAft>
                          <a:spcPts val="0"/>
                        </a:spcAft>
                        <a:buNone/>
                      </a:pPr>
                      <a:r>
                        <a:rPr b="1" lang="es" sz="1100">
                          <a:latin typeface="Times New Roman"/>
                          <a:ea typeface="Times New Roman"/>
                          <a:cs typeface="Times New Roman"/>
                          <a:sym typeface="Times New Roman"/>
                        </a:rPr>
                        <a:t>requerimiento</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 sz="1100">
                          <a:latin typeface="Times New Roman"/>
                          <a:ea typeface="Times New Roman"/>
                          <a:cs typeface="Times New Roman"/>
                          <a:sym typeface="Times New Roman"/>
                        </a:rPr>
                        <a:t>RF 02</a:t>
                      </a:r>
                      <a:endParaRPr sz="1100">
                        <a:latin typeface="Times New Roman"/>
                        <a:ea typeface="Times New Roman"/>
                        <a:cs typeface="Times New Roman"/>
                        <a:sym typeface="Times New Roman"/>
                      </a:endParaRPr>
                    </a:p>
                  </a:txBody>
                  <a:tcPr marT="63500" marB="63500" marR="63500" marL="63500" anchor="ctr"/>
                </a:tc>
              </a:tr>
              <a:tr h="368300">
                <a:tc>
                  <a:txBody>
                    <a:bodyPr/>
                    <a:lstStyle/>
                    <a:p>
                      <a:pPr indent="0" lvl="0" marL="82143" rtl="0" algn="l">
                        <a:spcBef>
                          <a:spcPts val="0"/>
                        </a:spcBef>
                        <a:spcAft>
                          <a:spcPts val="0"/>
                        </a:spcAft>
                        <a:buNone/>
                      </a:pPr>
                      <a:r>
                        <a:rPr b="1" lang="es" sz="1100">
                          <a:latin typeface="Times New Roman"/>
                          <a:ea typeface="Times New Roman"/>
                          <a:cs typeface="Times New Roman"/>
                          <a:sym typeface="Times New Roman"/>
                        </a:rPr>
                        <a:t>Nombre del  </a:t>
                      </a:r>
                      <a:endParaRPr b="1" sz="1100">
                        <a:latin typeface="Times New Roman"/>
                        <a:ea typeface="Times New Roman"/>
                        <a:cs typeface="Times New Roman"/>
                        <a:sym typeface="Times New Roman"/>
                      </a:endParaRPr>
                    </a:p>
                    <a:p>
                      <a:pPr indent="0" lvl="0" marL="81381" rtl="0" algn="l">
                        <a:spcBef>
                          <a:spcPts val="0"/>
                        </a:spcBef>
                        <a:spcAft>
                          <a:spcPts val="0"/>
                        </a:spcAft>
                        <a:buNone/>
                      </a:pPr>
                      <a:r>
                        <a:rPr b="1" lang="es" sz="1100">
                          <a:latin typeface="Times New Roman"/>
                          <a:ea typeface="Times New Roman"/>
                          <a:cs typeface="Times New Roman"/>
                          <a:sym typeface="Times New Roman"/>
                        </a:rPr>
                        <a:t>requerimiento</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 sz="1100">
                          <a:latin typeface="Times New Roman"/>
                          <a:ea typeface="Times New Roman"/>
                          <a:cs typeface="Times New Roman"/>
                          <a:sym typeface="Times New Roman"/>
                        </a:rPr>
                        <a:t>  Registrar </a:t>
                      </a:r>
                      <a:r>
                        <a:rPr lang="es" sz="1100">
                          <a:latin typeface="Times New Roman"/>
                          <a:ea typeface="Times New Roman"/>
                          <a:cs typeface="Times New Roman"/>
                          <a:sym typeface="Times New Roman"/>
                        </a:rPr>
                        <a:t>información o datos de un usuario</a:t>
                      </a:r>
                      <a:r>
                        <a:rPr lang="es" sz="1100">
                          <a:latin typeface="Times New Roman"/>
                          <a:ea typeface="Times New Roman"/>
                          <a:cs typeface="Times New Roman"/>
                          <a:sym typeface="Times New Roman"/>
                        </a:rPr>
                        <a:t>  </a:t>
                      </a:r>
                      <a:endParaRPr sz="1100">
                        <a:highlight>
                          <a:srgbClr val="EAF1DD"/>
                        </a:highlight>
                        <a:latin typeface="Times New Roman"/>
                        <a:ea typeface="Times New Roman"/>
                        <a:cs typeface="Times New Roman"/>
                        <a:sym typeface="Times New Roman"/>
                      </a:endParaRPr>
                    </a:p>
                  </a:txBody>
                  <a:tcPr marT="63500" marB="63500" marR="63500" marL="63500" anchor="ctr"/>
                </a:tc>
              </a:tr>
              <a:tr h="368300">
                <a:tc>
                  <a:txBody>
                    <a:bodyPr/>
                    <a:lstStyle/>
                    <a:p>
                      <a:pPr indent="0" lvl="0" marL="0" rtl="0" algn="ctr">
                        <a:spcBef>
                          <a:spcPts val="0"/>
                        </a:spcBef>
                        <a:spcAft>
                          <a:spcPts val="0"/>
                        </a:spcAft>
                        <a:buNone/>
                      </a:pPr>
                      <a:r>
                        <a:rPr b="1" lang="es" sz="1100">
                          <a:latin typeface="Times New Roman"/>
                          <a:ea typeface="Times New Roman"/>
                          <a:cs typeface="Times New Roman"/>
                          <a:sym typeface="Times New Roman"/>
                        </a:rPr>
                        <a:t>Características: </a:t>
                      </a:r>
                      <a:endParaRPr b="1" sz="1100">
                        <a:latin typeface="Times New Roman"/>
                        <a:ea typeface="Times New Roman"/>
                        <a:cs typeface="Times New Roman"/>
                        <a:sym typeface="Times New Roman"/>
                      </a:endParaRPr>
                    </a:p>
                  </a:txBody>
                  <a:tcPr marT="63500" marB="63500" marR="63500" marL="63500"/>
                </a:tc>
                <a:tc>
                  <a:txBody>
                    <a:bodyPr/>
                    <a:lstStyle/>
                    <a:p>
                      <a:pPr indent="1371" lvl="0" marL="81838" marR="280365" rtl="0" algn="l">
                        <a:lnSpc>
                          <a:spcPct val="95795"/>
                        </a:lnSpc>
                        <a:spcBef>
                          <a:spcPts val="0"/>
                        </a:spcBef>
                        <a:spcAft>
                          <a:spcPts val="0"/>
                        </a:spcAft>
                        <a:buNone/>
                      </a:pPr>
                      <a:r>
                        <a:rPr lang="es" sz="1100">
                          <a:latin typeface="Times New Roman"/>
                          <a:ea typeface="Times New Roman"/>
                          <a:cs typeface="Times New Roman"/>
                          <a:sym typeface="Times New Roman"/>
                        </a:rPr>
                        <a:t>Se realizará el registro de un usuario</a:t>
                      </a:r>
                      <a:endParaRPr sz="1100">
                        <a:latin typeface="Times New Roman"/>
                        <a:ea typeface="Times New Roman"/>
                        <a:cs typeface="Times New Roman"/>
                        <a:sym typeface="Times New Roman"/>
                      </a:endParaRPr>
                    </a:p>
                  </a:txBody>
                  <a:tcPr marT="63500" marB="63500" marR="63500" marL="63500" anchor="ctr"/>
                </a:tc>
              </a:tr>
              <a:tr h="508000">
                <a:tc>
                  <a:txBody>
                    <a:bodyPr/>
                    <a:lstStyle/>
                    <a:p>
                      <a:pPr indent="1828" lvl="0" marL="81381" marR="39268" rtl="0" algn="l">
                        <a:lnSpc>
                          <a:spcPct val="95794"/>
                        </a:lnSpc>
                        <a:spcBef>
                          <a:spcPts val="0"/>
                        </a:spcBef>
                        <a:spcAft>
                          <a:spcPts val="0"/>
                        </a:spcAft>
                        <a:buNone/>
                      </a:pPr>
                      <a:r>
                        <a:rPr b="1" lang="es" sz="1100">
                          <a:latin typeface="Times New Roman"/>
                          <a:ea typeface="Times New Roman"/>
                          <a:cs typeface="Times New Roman"/>
                          <a:sym typeface="Times New Roman"/>
                        </a:rPr>
                        <a:t>Descripción del  requerimiento</a:t>
                      </a:r>
                      <a:endParaRPr b="1" sz="1100">
                        <a:latin typeface="Times New Roman"/>
                        <a:ea typeface="Times New Roman"/>
                        <a:cs typeface="Times New Roman"/>
                        <a:sym typeface="Times New Roman"/>
                      </a:endParaRPr>
                    </a:p>
                  </a:txBody>
                  <a:tcPr marT="63500" marB="63500" marR="63500" marL="63500"/>
                </a:tc>
                <a:tc>
                  <a:txBody>
                    <a:bodyPr/>
                    <a:lstStyle/>
                    <a:p>
                      <a:pPr indent="0" lvl="0" marL="76962" marR="578916" rtl="0" algn="l">
                        <a:lnSpc>
                          <a:spcPct val="95794"/>
                        </a:lnSpc>
                        <a:spcBef>
                          <a:spcPts val="0"/>
                        </a:spcBef>
                        <a:spcAft>
                          <a:spcPts val="0"/>
                        </a:spcAft>
                        <a:buNone/>
                      </a:pPr>
                      <a:r>
                        <a:rPr lang="es" sz="1100">
                          <a:latin typeface="Times New Roman"/>
                          <a:ea typeface="Times New Roman"/>
                          <a:cs typeface="Times New Roman"/>
                          <a:sym typeface="Times New Roman"/>
                        </a:rPr>
                        <a:t>Se examinará en el sistema toda la información necesaria para llevar a cabo el registro de una persona</a:t>
                      </a:r>
                      <a:endParaRPr sz="1100">
                        <a:latin typeface="Times New Roman"/>
                        <a:ea typeface="Times New Roman"/>
                        <a:cs typeface="Times New Roman"/>
                        <a:sym typeface="Times New Roman"/>
                      </a:endParaRPr>
                    </a:p>
                  </a:txBody>
                  <a:tcPr marT="63500" marB="63500" marR="63500" marL="63500" anchor="ctr"/>
                </a:tc>
              </a:tr>
              <a:tr h="508000">
                <a:tc>
                  <a:txBody>
                    <a:bodyPr/>
                    <a:lstStyle/>
                    <a:p>
                      <a:pPr indent="1676" lvl="0" marL="81534" marR="22199" rtl="0" algn="l">
                        <a:lnSpc>
                          <a:spcPct val="95794"/>
                        </a:lnSpc>
                        <a:spcBef>
                          <a:spcPts val="0"/>
                        </a:spcBef>
                        <a:spcAft>
                          <a:spcPts val="0"/>
                        </a:spcAft>
                        <a:buNone/>
                      </a:pPr>
                      <a:r>
                        <a:rPr b="1" lang="es" sz="1100">
                          <a:latin typeface="Times New Roman"/>
                          <a:ea typeface="Times New Roman"/>
                          <a:cs typeface="Times New Roman"/>
                          <a:sym typeface="Times New Roman"/>
                        </a:rPr>
                        <a:t>Requerimientos  no funcionales:</a:t>
                      </a:r>
                      <a:endParaRPr b="1" sz="1100">
                        <a:latin typeface="Times New Roman"/>
                        <a:ea typeface="Times New Roman"/>
                        <a:cs typeface="Times New Roman"/>
                        <a:sym typeface="Times New Roman"/>
                      </a:endParaRPr>
                    </a:p>
                  </a:txBody>
                  <a:tcPr marT="63500" marB="63500" marR="63500" marL="63500"/>
                </a:tc>
                <a:tc>
                  <a:txBody>
                    <a:bodyPr/>
                    <a:lstStyle/>
                    <a:p>
                      <a:pPr indent="-298450" lvl="0" marL="457200" rtl="0" algn="l">
                        <a:spcBef>
                          <a:spcPts val="0"/>
                        </a:spcBef>
                        <a:spcAft>
                          <a:spcPts val="0"/>
                        </a:spcAft>
                        <a:buSzPts val="1100"/>
                        <a:buFont typeface="Times New Roman"/>
                        <a:buChar char="❖"/>
                      </a:pPr>
                      <a:r>
                        <a:rPr lang="es" sz="1100">
                          <a:latin typeface="Times New Roman"/>
                          <a:ea typeface="Times New Roman"/>
                          <a:cs typeface="Times New Roman"/>
                          <a:sym typeface="Times New Roman"/>
                        </a:rPr>
                        <a:t>RNF 01 </a:t>
                      </a:r>
                      <a:endParaRPr sz="11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s" sz="1100">
                          <a:latin typeface="Times New Roman"/>
                          <a:ea typeface="Times New Roman"/>
                          <a:cs typeface="Times New Roman"/>
                          <a:sym typeface="Times New Roman"/>
                        </a:rPr>
                        <a:t>RNF 04</a:t>
                      </a:r>
                      <a:endParaRPr sz="11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s" sz="1100">
                          <a:latin typeface="Times New Roman"/>
                          <a:ea typeface="Times New Roman"/>
                          <a:cs typeface="Times New Roman"/>
                          <a:sym typeface="Times New Roman"/>
                        </a:rPr>
                        <a:t>RNF 05</a:t>
                      </a:r>
                      <a:endParaRPr sz="11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s" sz="1100">
                          <a:latin typeface="Times New Roman"/>
                          <a:ea typeface="Times New Roman"/>
                          <a:cs typeface="Times New Roman"/>
                          <a:sym typeface="Times New Roman"/>
                        </a:rPr>
                        <a:t>RNF 08</a:t>
                      </a:r>
                      <a:endParaRPr sz="11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s" sz="1100">
                          <a:latin typeface="Times New Roman"/>
                          <a:ea typeface="Times New Roman"/>
                          <a:cs typeface="Times New Roman"/>
                          <a:sym typeface="Times New Roman"/>
                        </a:rPr>
                        <a:t>RNF 10</a:t>
                      </a:r>
                      <a:endParaRPr sz="11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s" sz="1100">
                          <a:latin typeface="Times New Roman"/>
                          <a:ea typeface="Times New Roman"/>
                          <a:cs typeface="Times New Roman"/>
                          <a:sym typeface="Times New Roman"/>
                        </a:rPr>
                        <a:t>RNF 12</a:t>
                      </a:r>
                      <a:endParaRPr sz="11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s" sz="1100">
                          <a:latin typeface="Times New Roman"/>
                          <a:ea typeface="Times New Roman"/>
                          <a:cs typeface="Times New Roman"/>
                          <a:sym typeface="Times New Roman"/>
                        </a:rPr>
                        <a:t>RNF 14</a:t>
                      </a:r>
                      <a:endParaRPr sz="11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s" sz="1100">
                          <a:latin typeface="Times New Roman"/>
                          <a:ea typeface="Times New Roman"/>
                          <a:cs typeface="Times New Roman"/>
                          <a:sym typeface="Times New Roman"/>
                        </a:rPr>
                        <a:t>RNF 15</a:t>
                      </a:r>
                      <a:endParaRPr sz="11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s" sz="1100">
                          <a:latin typeface="Times New Roman"/>
                          <a:ea typeface="Times New Roman"/>
                          <a:cs typeface="Times New Roman"/>
                          <a:sym typeface="Times New Roman"/>
                        </a:rPr>
                        <a:t>RNF 16</a:t>
                      </a:r>
                      <a:endParaRPr sz="1100">
                        <a:latin typeface="Times New Roman"/>
                        <a:ea typeface="Times New Roman"/>
                        <a:cs typeface="Times New Roman"/>
                        <a:sym typeface="Times New Roman"/>
                      </a:endParaRPr>
                    </a:p>
                  </a:txBody>
                  <a:tcPr marT="63500" marB="63500" marR="63500" marL="63500" anchor="ctr"/>
                </a:tc>
              </a:tr>
              <a:tr h="368300">
                <a:tc>
                  <a:txBody>
                    <a:bodyPr/>
                    <a:lstStyle/>
                    <a:p>
                      <a:pPr indent="0" lvl="0" marL="83210" rtl="0" algn="l">
                        <a:spcBef>
                          <a:spcPts val="0"/>
                        </a:spcBef>
                        <a:spcAft>
                          <a:spcPts val="0"/>
                        </a:spcAft>
                        <a:buNone/>
                      </a:pPr>
                      <a:r>
                        <a:rPr b="1" lang="es" sz="1100">
                          <a:latin typeface="Times New Roman"/>
                          <a:ea typeface="Times New Roman"/>
                          <a:cs typeface="Times New Roman"/>
                          <a:sym typeface="Times New Roman"/>
                        </a:rPr>
                        <a:t>Prioridad de  </a:t>
                      </a:r>
                      <a:endParaRPr b="1" sz="1100">
                        <a:latin typeface="Times New Roman"/>
                        <a:ea typeface="Times New Roman"/>
                        <a:cs typeface="Times New Roman"/>
                        <a:sym typeface="Times New Roman"/>
                      </a:endParaRPr>
                    </a:p>
                    <a:p>
                      <a:pPr indent="0" lvl="0" marL="81381" rtl="0" algn="l">
                        <a:spcBef>
                          <a:spcPts val="0"/>
                        </a:spcBef>
                        <a:spcAft>
                          <a:spcPts val="0"/>
                        </a:spcAft>
                        <a:buNone/>
                      </a:pPr>
                      <a:r>
                        <a:rPr b="1" lang="es" sz="1100">
                          <a:latin typeface="Times New Roman"/>
                          <a:ea typeface="Times New Roman"/>
                          <a:cs typeface="Times New Roman"/>
                          <a:sym typeface="Times New Roman"/>
                        </a:rPr>
                        <a:t>requerimiento</a:t>
                      </a:r>
                      <a:endParaRPr b="1" sz="1100">
                        <a:latin typeface="Times New Roman"/>
                        <a:ea typeface="Times New Roman"/>
                        <a:cs typeface="Times New Roman"/>
                        <a:sym typeface="Times New Roman"/>
                      </a:endParaRPr>
                    </a:p>
                  </a:txBody>
                  <a:tcPr marT="63500" marB="63500" marR="63500" marL="63500"/>
                </a:tc>
                <a:tc>
                  <a:txBody>
                    <a:bodyPr/>
                    <a:lstStyle/>
                    <a:p>
                      <a:pPr indent="0" lvl="0" marL="73761" rtl="0" algn="l">
                        <a:spcBef>
                          <a:spcPts val="0"/>
                        </a:spcBef>
                        <a:spcAft>
                          <a:spcPts val="0"/>
                        </a:spcAft>
                        <a:buNone/>
                      </a:pPr>
                      <a:r>
                        <a:rPr lang="es" sz="1100">
                          <a:latin typeface="Times New Roman"/>
                          <a:ea typeface="Times New Roman"/>
                          <a:cs typeface="Times New Roman"/>
                          <a:sym typeface="Times New Roman"/>
                        </a:rPr>
                        <a:t>Alta </a:t>
                      </a:r>
                      <a:endParaRPr sz="1100">
                        <a:latin typeface="Times New Roman"/>
                        <a:ea typeface="Times New Roman"/>
                        <a:cs typeface="Times New Roman"/>
                        <a:sym typeface="Times New Roman"/>
                      </a:endParaRPr>
                    </a:p>
                  </a:txBody>
                  <a:tcPr marT="63500" marB="63500" marR="63500" marL="63500" anchor="ct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4"/>
          <p:cNvSpPr txBox="1"/>
          <p:nvPr>
            <p:ph type="title"/>
          </p:nvPr>
        </p:nvSpPr>
        <p:spPr>
          <a:xfrm>
            <a:off x="311700" y="181750"/>
            <a:ext cx="8520600" cy="572700"/>
          </a:xfrm>
          <a:prstGeom prst="rect">
            <a:avLst/>
          </a:prstGeom>
        </p:spPr>
        <p:txBody>
          <a:bodyPr anchorCtr="0" anchor="t" bIns="91425" lIns="91425" spcFirstLastPara="1" rIns="91425" wrap="square" tIns="91425">
            <a:normAutofit/>
          </a:bodyPr>
          <a:lstStyle/>
          <a:p>
            <a:pPr indent="0" lvl="0" marL="14020" rtl="0" algn="l">
              <a:spcBef>
                <a:spcPts val="0"/>
              </a:spcBef>
              <a:spcAft>
                <a:spcPts val="0"/>
              </a:spcAft>
              <a:buClr>
                <a:schemeClr val="dk1"/>
              </a:buClr>
              <a:buSzPts val="1100"/>
              <a:buFont typeface="Arial"/>
              <a:buNone/>
            </a:pPr>
            <a:r>
              <a:rPr b="1" lang="es" sz="1200" u="sng">
                <a:solidFill>
                  <a:srgbClr val="0000FF"/>
                </a:solidFill>
                <a:latin typeface="Times New Roman"/>
                <a:ea typeface="Times New Roman"/>
                <a:cs typeface="Times New Roman"/>
                <a:sym typeface="Times New Roman"/>
              </a:rPr>
              <a:t>Requerimientos Funcionales</a:t>
            </a:r>
            <a:endParaRPr/>
          </a:p>
        </p:txBody>
      </p:sp>
      <p:graphicFrame>
        <p:nvGraphicFramePr>
          <p:cNvPr id="204" name="Google Shape;204;p34"/>
          <p:cNvGraphicFramePr/>
          <p:nvPr/>
        </p:nvGraphicFramePr>
        <p:xfrm>
          <a:off x="1739900" y="754450"/>
          <a:ext cx="3000000" cy="3000000"/>
        </p:xfrm>
        <a:graphic>
          <a:graphicData uri="http://schemas.openxmlformats.org/drawingml/2006/table">
            <a:tbl>
              <a:tblPr>
                <a:noFill/>
                <a:tableStyleId>{AB4CB640-F5D3-408D-8BCC-BA832DB1326D}</a:tableStyleId>
              </a:tblPr>
              <a:tblGrid>
                <a:gridCol w="1295400"/>
                <a:gridCol w="4368800"/>
              </a:tblGrid>
              <a:tr h="508000">
                <a:tc>
                  <a:txBody>
                    <a:bodyPr/>
                    <a:lstStyle/>
                    <a:p>
                      <a:pPr indent="4572" lvl="0" marL="76809" marR="192735" rtl="0" algn="l">
                        <a:lnSpc>
                          <a:spcPct val="95795"/>
                        </a:lnSpc>
                        <a:spcBef>
                          <a:spcPts val="0"/>
                        </a:spcBef>
                        <a:spcAft>
                          <a:spcPts val="0"/>
                        </a:spcAft>
                        <a:buNone/>
                      </a:pPr>
                      <a:r>
                        <a:rPr b="1" lang="es" sz="1100">
                          <a:latin typeface="Times New Roman"/>
                          <a:ea typeface="Times New Roman"/>
                          <a:cs typeface="Times New Roman"/>
                          <a:sym typeface="Times New Roman"/>
                        </a:rPr>
                        <a:t>Identificación  del  </a:t>
                      </a:r>
                      <a:endParaRPr b="1" sz="1100">
                        <a:latin typeface="Times New Roman"/>
                        <a:ea typeface="Times New Roman"/>
                        <a:cs typeface="Times New Roman"/>
                        <a:sym typeface="Times New Roman"/>
                      </a:endParaRPr>
                    </a:p>
                    <a:p>
                      <a:pPr indent="0" lvl="0" marL="81381" rtl="0" algn="l">
                        <a:spcBef>
                          <a:spcPts val="30"/>
                        </a:spcBef>
                        <a:spcAft>
                          <a:spcPts val="0"/>
                        </a:spcAft>
                        <a:buNone/>
                      </a:pPr>
                      <a:r>
                        <a:rPr b="1" lang="es" sz="1100">
                          <a:latin typeface="Times New Roman"/>
                          <a:ea typeface="Times New Roman"/>
                          <a:cs typeface="Times New Roman"/>
                          <a:sym typeface="Times New Roman"/>
                        </a:rPr>
                        <a:t>requerimiento</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 sz="1100">
                          <a:latin typeface="Times New Roman"/>
                          <a:ea typeface="Times New Roman"/>
                          <a:cs typeface="Times New Roman"/>
                          <a:sym typeface="Times New Roman"/>
                        </a:rPr>
                        <a:t>RF 03</a:t>
                      </a:r>
                      <a:endParaRPr sz="1100">
                        <a:latin typeface="Times New Roman"/>
                        <a:ea typeface="Times New Roman"/>
                        <a:cs typeface="Times New Roman"/>
                        <a:sym typeface="Times New Roman"/>
                      </a:endParaRPr>
                    </a:p>
                  </a:txBody>
                  <a:tcPr marT="63500" marB="63500" marR="63500" marL="63500" anchor="ctr"/>
                </a:tc>
              </a:tr>
              <a:tr h="368300">
                <a:tc>
                  <a:txBody>
                    <a:bodyPr/>
                    <a:lstStyle/>
                    <a:p>
                      <a:pPr indent="0" lvl="0" marL="82143" rtl="0" algn="l">
                        <a:spcBef>
                          <a:spcPts val="0"/>
                        </a:spcBef>
                        <a:spcAft>
                          <a:spcPts val="0"/>
                        </a:spcAft>
                        <a:buNone/>
                      </a:pPr>
                      <a:r>
                        <a:rPr b="1" lang="es" sz="1100">
                          <a:latin typeface="Times New Roman"/>
                          <a:ea typeface="Times New Roman"/>
                          <a:cs typeface="Times New Roman"/>
                          <a:sym typeface="Times New Roman"/>
                        </a:rPr>
                        <a:t>Nombre del  </a:t>
                      </a:r>
                      <a:endParaRPr b="1" sz="1100">
                        <a:latin typeface="Times New Roman"/>
                        <a:ea typeface="Times New Roman"/>
                        <a:cs typeface="Times New Roman"/>
                        <a:sym typeface="Times New Roman"/>
                      </a:endParaRPr>
                    </a:p>
                    <a:p>
                      <a:pPr indent="0" lvl="0" marL="81381" rtl="0" algn="l">
                        <a:spcBef>
                          <a:spcPts val="0"/>
                        </a:spcBef>
                        <a:spcAft>
                          <a:spcPts val="0"/>
                        </a:spcAft>
                        <a:buNone/>
                      </a:pPr>
                      <a:r>
                        <a:rPr b="1" lang="es" sz="1100">
                          <a:latin typeface="Times New Roman"/>
                          <a:ea typeface="Times New Roman"/>
                          <a:cs typeface="Times New Roman"/>
                          <a:sym typeface="Times New Roman"/>
                        </a:rPr>
                        <a:t>requerimiento</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 sz="1100">
                          <a:latin typeface="Times New Roman"/>
                          <a:ea typeface="Times New Roman"/>
                          <a:cs typeface="Times New Roman"/>
                          <a:sym typeface="Times New Roman"/>
                        </a:rPr>
                        <a:t>  Validar registro </a:t>
                      </a:r>
                      <a:r>
                        <a:rPr lang="es" sz="1100">
                          <a:latin typeface="Times New Roman"/>
                          <a:ea typeface="Times New Roman"/>
                          <a:cs typeface="Times New Roman"/>
                          <a:sym typeface="Times New Roman"/>
                        </a:rPr>
                        <a:t>del usuario</a:t>
                      </a:r>
                      <a:endParaRPr sz="1100">
                        <a:highlight>
                          <a:srgbClr val="EAF1DD"/>
                        </a:highlight>
                        <a:latin typeface="Times New Roman"/>
                        <a:ea typeface="Times New Roman"/>
                        <a:cs typeface="Times New Roman"/>
                        <a:sym typeface="Times New Roman"/>
                      </a:endParaRPr>
                    </a:p>
                  </a:txBody>
                  <a:tcPr marT="63500" marB="63500" marR="63500" marL="63500" anchor="ctr"/>
                </a:tc>
              </a:tr>
              <a:tr h="368300">
                <a:tc>
                  <a:txBody>
                    <a:bodyPr/>
                    <a:lstStyle/>
                    <a:p>
                      <a:pPr indent="0" lvl="0" marL="0" rtl="0" algn="ctr">
                        <a:spcBef>
                          <a:spcPts val="0"/>
                        </a:spcBef>
                        <a:spcAft>
                          <a:spcPts val="0"/>
                        </a:spcAft>
                        <a:buNone/>
                      </a:pPr>
                      <a:r>
                        <a:rPr b="1" lang="es" sz="1100">
                          <a:latin typeface="Times New Roman"/>
                          <a:ea typeface="Times New Roman"/>
                          <a:cs typeface="Times New Roman"/>
                          <a:sym typeface="Times New Roman"/>
                        </a:rPr>
                        <a:t>Características: </a:t>
                      </a:r>
                      <a:endParaRPr b="1" sz="1100">
                        <a:latin typeface="Times New Roman"/>
                        <a:ea typeface="Times New Roman"/>
                        <a:cs typeface="Times New Roman"/>
                        <a:sym typeface="Times New Roman"/>
                      </a:endParaRPr>
                    </a:p>
                  </a:txBody>
                  <a:tcPr marT="63500" marB="63500" marR="63500" marL="63500"/>
                </a:tc>
                <a:tc>
                  <a:txBody>
                    <a:bodyPr/>
                    <a:lstStyle/>
                    <a:p>
                      <a:pPr indent="1371" lvl="0" marL="81838" marR="280365" rtl="0" algn="l">
                        <a:lnSpc>
                          <a:spcPct val="95795"/>
                        </a:lnSpc>
                        <a:spcBef>
                          <a:spcPts val="0"/>
                        </a:spcBef>
                        <a:spcAft>
                          <a:spcPts val="0"/>
                        </a:spcAft>
                        <a:buNone/>
                      </a:pPr>
                      <a:r>
                        <a:rPr lang="es" sz="1100">
                          <a:latin typeface="Times New Roman"/>
                          <a:ea typeface="Times New Roman"/>
                          <a:cs typeface="Times New Roman"/>
                          <a:sym typeface="Times New Roman"/>
                        </a:rPr>
                        <a:t>Se validará el registro de un usuario si los datos ingresados son correctos  </a:t>
                      </a:r>
                      <a:endParaRPr sz="1100">
                        <a:latin typeface="Times New Roman"/>
                        <a:ea typeface="Times New Roman"/>
                        <a:cs typeface="Times New Roman"/>
                        <a:sym typeface="Times New Roman"/>
                      </a:endParaRPr>
                    </a:p>
                  </a:txBody>
                  <a:tcPr marT="63500" marB="63500" marR="63500" marL="63500" anchor="ctr"/>
                </a:tc>
              </a:tr>
              <a:tr h="508000">
                <a:tc>
                  <a:txBody>
                    <a:bodyPr/>
                    <a:lstStyle/>
                    <a:p>
                      <a:pPr indent="1828" lvl="0" marL="81381" marR="39268" rtl="0" algn="l">
                        <a:lnSpc>
                          <a:spcPct val="95794"/>
                        </a:lnSpc>
                        <a:spcBef>
                          <a:spcPts val="0"/>
                        </a:spcBef>
                        <a:spcAft>
                          <a:spcPts val="0"/>
                        </a:spcAft>
                        <a:buNone/>
                      </a:pPr>
                      <a:r>
                        <a:rPr b="1" lang="es" sz="1100">
                          <a:latin typeface="Times New Roman"/>
                          <a:ea typeface="Times New Roman"/>
                          <a:cs typeface="Times New Roman"/>
                          <a:sym typeface="Times New Roman"/>
                        </a:rPr>
                        <a:t>Descripción del  requerimiento</a:t>
                      </a:r>
                      <a:endParaRPr b="1" sz="1100">
                        <a:latin typeface="Times New Roman"/>
                        <a:ea typeface="Times New Roman"/>
                        <a:cs typeface="Times New Roman"/>
                        <a:sym typeface="Times New Roman"/>
                      </a:endParaRPr>
                    </a:p>
                  </a:txBody>
                  <a:tcPr marT="63500" marB="63500" marR="63500" marL="63500"/>
                </a:tc>
                <a:tc>
                  <a:txBody>
                    <a:bodyPr/>
                    <a:lstStyle/>
                    <a:p>
                      <a:pPr indent="0" lvl="0" marL="76962" marR="578916" rtl="0" algn="l">
                        <a:lnSpc>
                          <a:spcPct val="95794"/>
                        </a:lnSpc>
                        <a:spcBef>
                          <a:spcPts val="0"/>
                        </a:spcBef>
                        <a:spcAft>
                          <a:spcPts val="0"/>
                        </a:spcAft>
                        <a:buNone/>
                      </a:pPr>
                      <a:r>
                        <a:rPr lang="es" sz="1100">
                          <a:latin typeface="Times New Roman"/>
                          <a:ea typeface="Times New Roman"/>
                          <a:cs typeface="Times New Roman"/>
                          <a:sym typeface="Times New Roman"/>
                        </a:rPr>
                        <a:t>Una vez realizado el registro de un usuario con los datos solicitados, el sistema validará si son correctos o faltan datos por diligenciar en el sistema. </a:t>
                      </a:r>
                      <a:endParaRPr sz="1100">
                        <a:latin typeface="Times New Roman"/>
                        <a:ea typeface="Times New Roman"/>
                        <a:cs typeface="Times New Roman"/>
                        <a:sym typeface="Times New Roman"/>
                      </a:endParaRPr>
                    </a:p>
                  </a:txBody>
                  <a:tcPr marT="63500" marB="63500" marR="63500" marL="63500" anchor="ctr"/>
                </a:tc>
              </a:tr>
              <a:tr h="508000">
                <a:tc>
                  <a:txBody>
                    <a:bodyPr/>
                    <a:lstStyle/>
                    <a:p>
                      <a:pPr indent="1676" lvl="0" marL="81534" marR="22199" rtl="0" algn="l">
                        <a:lnSpc>
                          <a:spcPct val="95794"/>
                        </a:lnSpc>
                        <a:spcBef>
                          <a:spcPts val="0"/>
                        </a:spcBef>
                        <a:spcAft>
                          <a:spcPts val="0"/>
                        </a:spcAft>
                        <a:buNone/>
                      </a:pPr>
                      <a:r>
                        <a:rPr b="1" lang="es" sz="1100">
                          <a:latin typeface="Times New Roman"/>
                          <a:ea typeface="Times New Roman"/>
                          <a:cs typeface="Times New Roman"/>
                          <a:sym typeface="Times New Roman"/>
                        </a:rPr>
                        <a:t>Requerimientos  no funcionales:</a:t>
                      </a:r>
                      <a:endParaRPr b="1" sz="1100">
                        <a:latin typeface="Times New Roman"/>
                        <a:ea typeface="Times New Roman"/>
                        <a:cs typeface="Times New Roman"/>
                        <a:sym typeface="Times New Roman"/>
                      </a:endParaRPr>
                    </a:p>
                  </a:txBody>
                  <a:tcPr marT="63500" marB="63500" marR="63500" marL="63500"/>
                </a:tc>
                <a:tc>
                  <a:txBody>
                    <a:bodyPr/>
                    <a:lstStyle/>
                    <a:p>
                      <a:pPr indent="-298450" lvl="0" marL="457200" rtl="0" algn="l">
                        <a:spcBef>
                          <a:spcPts val="0"/>
                        </a:spcBef>
                        <a:spcAft>
                          <a:spcPts val="0"/>
                        </a:spcAft>
                        <a:buSzPts val="1100"/>
                        <a:buFont typeface="Times New Roman"/>
                        <a:buChar char="❖"/>
                      </a:pPr>
                      <a:r>
                        <a:rPr lang="es" sz="1100">
                          <a:latin typeface="Times New Roman"/>
                          <a:ea typeface="Times New Roman"/>
                          <a:cs typeface="Times New Roman"/>
                          <a:sym typeface="Times New Roman"/>
                        </a:rPr>
                        <a:t>RNF 04</a:t>
                      </a:r>
                      <a:endParaRPr sz="11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s" sz="1100">
                          <a:latin typeface="Times New Roman"/>
                          <a:ea typeface="Times New Roman"/>
                          <a:cs typeface="Times New Roman"/>
                          <a:sym typeface="Times New Roman"/>
                        </a:rPr>
                        <a:t>RNF 06</a:t>
                      </a:r>
                      <a:endParaRPr sz="11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s" sz="1100">
                          <a:latin typeface="Times New Roman"/>
                          <a:ea typeface="Times New Roman"/>
                          <a:cs typeface="Times New Roman"/>
                          <a:sym typeface="Times New Roman"/>
                        </a:rPr>
                        <a:t>RNF 07</a:t>
                      </a:r>
                      <a:endParaRPr sz="11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s" sz="1100">
                          <a:latin typeface="Times New Roman"/>
                          <a:ea typeface="Times New Roman"/>
                          <a:cs typeface="Times New Roman"/>
                          <a:sym typeface="Times New Roman"/>
                        </a:rPr>
                        <a:t>RNF 08</a:t>
                      </a:r>
                      <a:endParaRPr sz="11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s" sz="1100">
                          <a:latin typeface="Times New Roman"/>
                          <a:ea typeface="Times New Roman"/>
                          <a:cs typeface="Times New Roman"/>
                          <a:sym typeface="Times New Roman"/>
                        </a:rPr>
                        <a:t>RNF 13 </a:t>
                      </a:r>
                      <a:endParaRPr sz="1100">
                        <a:highlight>
                          <a:srgbClr val="EAF1DD"/>
                        </a:highlight>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s" sz="1100">
                          <a:latin typeface="Times New Roman"/>
                          <a:ea typeface="Times New Roman"/>
                          <a:cs typeface="Times New Roman"/>
                          <a:sym typeface="Times New Roman"/>
                        </a:rPr>
                        <a:t>RNF 16</a:t>
                      </a:r>
                      <a:endParaRPr sz="1100">
                        <a:latin typeface="Times New Roman"/>
                        <a:ea typeface="Times New Roman"/>
                        <a:cs typeface="Times New Roman"/>
                        <a:sym typeface="Times New Roman"/>
                      </a:endParaRPr>
                    </a:p>
                  </a:txBody>
                  <a:tcPr marT="63500" marB="63500" marR="63500" marL="63500" anchor="ctr"/>
                </a:tc>
              </a:tr>
              <a:tr h="368300">
                <a:tc>
                  <a:txBody>
                    <a:bodyPr/>
                    <a:lstStyle/>
                    <a:p>
                      <a:pPr indent="0" lvl="0" marL="83210" rtl="0" algn="l">
                        <a:spcBef>
                          <a:spcPts val="0"/>
                        </a:spcBef>
                        <a:spcAft>
                          <a:spcPts val="0"/>
                        </a:spcAft>
                        <a:buNone/>
                      </a:pPr>
                      <a:r>
                        <a:rPr b="1" lang="es" sz="1100">
                          <a:latin typeface="Times New Roman"/>
                          <a:ea typeface="Times New Roman"/>
                          <a:cs typeface="Times New Roman"/>
                          <a:sym typeface="Times New Roman"/>
                        </a:rPr>
                        <a:t>Prioridad de  </a:t>
                      </a:r>
                      <a:endParaRPr b="1" sz="1100">
                        <a:latin typeface="Times New Roman"/>
                        <a:ea typeface="Times New Roman"/>
                        <a:cs typeface="Times New Roman"/>
                        <a:sym typeface="Times New Roman"/>
                      </a:endParaRPr>
                    </a:p>
                    <a:p>
                      <a:pPr indent="0" lvl="0" marL="81381" rtl="0" algn="l">
                        <a:spcBef>
                          <a:spcPts val="0"/>
                        </a:spcBef>
                        <a:spcAft>
                          <a:spcPts val="0"/>
                        </a:spcAft>
                        <a:buNone/>
                      </a:pPr>
                      <a:r>
                        <a:rPr b="1" lang="es" sz="1100">
                          <a:latin typeface="Times New Roman"/>
                          <a:ea typeface="Times New Roman"/>
                          <a:cs typeface="Times New Roman"/>
                          <a:sym typeface="Times New Roman"/>
                        </a:rPr>
                        <a:t>requerimiento</a:t>
                      </a:r>
                      <a:endParaRPr b="1" sz="1100">
                        <a:latin typeface="Times New Roman"/>
                        <a:ea typeface="Times New Roman"/>
                        <a:cs typeface="Times New Roman"/>
                        <a:sym typeface="Times New Roman"/>
                      </a:endParaRPr>
                    </a:p>
                  </a:txBody>
                  <a:tcPr marT="63500" marB="63500" marR="63500" marL="63500"/>
                </a:tc>
                <a:tc>
                  <a:txBody>
                    <a:bodyPr/>
                    <a:lstStyle/>
                    <a:p>
                      <a:pPr indent="0" lvl="0" marL="73761" rtl="0" algn="l">
                        <a:spcBef>
                          <a:spcPts val="0"/>
                        </a:spcBef>
                        <a:spcAft>
                          <a:spcPts val="0"/>
                        </a:spcAft>
                        <a:buNone/>
                      </a:pPr>
                      <a:r>
                        <a:rPr lang="es" sz="1100">
                          <a:latin typeface="Times New Roman"/>
                          <a:ea typeface="Times New Roman"/>
                          <a:cs typeface="Times New Roman"/>
                          <a:sym typeface="Times New Roman"/>
                        </a:rPr>
                        <a:t>Alta </a:t>
                      </a:r>
                      <a:endParaRPr sz="1100">
                        <a:latin typeface="Times New Roman"/>
                        <a:ea typeface="Times New Roman"/>
                        <a:cs typeface="Times New Roman"/>
                        <a:sym typeface="Times New Roman"/>
                      </a:endParaRPr>
                    </a:p>
                  </a:txBody>
                  <a:tcPr marT="63500" marB="63500" marR="63500" marL="63500" anchor="ct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5"/>
          <p:cNvSpPr txBox="1"/>
          <p:nvPr>
            <p:ph type="title"/>
          </p:nvPr>
        </p:nvSpPr>
        <p:spPr>
          <a:xfrm>
            <a:off x="311700" y="181725"/>
            <a:ext cx="8520600" cy="572700"/>
          </a:xfrm>
          <a:prstGeom prst="rect">
            <a:avLst/>
          </a:prstGeom>
        </p:spPr>
        <p:txBody>
          <a:bodyPr anchorCtr="0" anchor="t" bIns="91425" lIns="91425" spcFirstLastPara="1" rIns="91425" wrap="square" tIns="91425">
            <a:normAutofit/>
          </a:bodyPr>
          <a:lstStyle/>
          <a:p>
            <a:pPr indent="0" lvl="0" marL="14020" rtl="0" algn="l">
              <a:spcBef>
                <a:spcPts val="0"/>
              </a:spcBef>
              <a:spcAft>
                <a:spcPts val="0"/>
              </a:spcAft>
              <a:buClr>
                <a:schemeClr val="dk1"/>
              </a:buClr>
              <a:buSzPts val="1100"/>
              <a:buFont typeface="Arial"/>
              <a:buNone/>
            </a:pPr>
            <a:r>
              <a:rPr b="1" lang="es" sz="1200" u="sng">
                <a:solidFill>
                  <a:srgbClr val="0000FF"/>
                </a:solidFill>
                <a:latin typeface="Times New Roman"/>
                <a:ea typeface="Times New Roman"/>
                <a:cs typeface="Times New Roman"/>
                <a:sym typeface="Times New Roman"/>
              </a:rPr>
              <a:t>Requerimientos Funcionales</a:t>
            </a:r>
            <a:endParaRPr/>
          </a:p>
        </p:txBody>
      </p:sp>
      <p:graphicFrame>
        <p:nvGraphicFramePr>
          <p:cNvPr id="210" name="Google Shape;210;p35"/>
          <p:cNvGraphicFramePr/>
          <p:nvPr/>
        </p:nvGraphicFramePr>
        <p:xfrm>
          <a:off x="1739900" y="1038225"/>
          <a:ext cx="3000000" cy="3000000"/>
        </p:xfrm>
        <a:graphic>
          <a:graphicData uri="http://schemas.openxmlformats.org/drawingml/2006/table">
            <a:tbl>
              <a:tblPr>
                <a:noFill/>
                <a:tableStyleId>{AB4CB640-F5D3-408D-8BCC-BA832DB1326D}</a:tableStyleId>
              </a:tblPr>
              <a:tblGrid>
                <a:gridCol w="1295400"/>
                <a:gridCol w="4368800"/>
              </a:tblGrid>
              <a:tr h="508000">
                <a:tc>
                  <a:txBody>
                    <a:bodyPr/>
                    <a:lstStyle/>
                    <a:p>
                      <a:pPr indent="4572" lvl="0" marL="76809" marR="192735" rtl="0" algn="l">
                        <a:lnSpc>
                          <a:spcPct val="95795"/>
                        </a:lnSpc>
                        <a:spcBef>
                          <a:spcPts val="0"/>
                        </a:spcBef>
                        <a:spcAft>
                          <a:spcPts val="0"/>
                        </a:spcAft>
                        <a:buNone/>
                      </a:pPr>
                      <a:r>
                        <a:rPr b="1" lang="es" sz="1100">
                          <a:latin typeface="Times New Roman"/>
                          <a:ea typeface="Times New Roman"/>
                          <a:cs typeface="Times New Roman"/>
                          <a:sym typeface="Times New Roman"/>
                        </a:rPr>
                        <a:t>Identificación  del  </a:t>
                      </a:r>
                      <a:endParaRPr b="1" sz="1100">
                        <a:latin typeface="Times New Roman"/>
                        <a:ea typeface="Times New Roman"/>
                        <a:cs typeface="Times New Roman"/>
                        <a:sym typeface="Times New Roman"/>
                      </a:endParaRPr>
                    </a:p>
                    <a:p>
                      <a:pPr indent="0" lvl="0" marL="81381" rtl="0" algn="l">
                        <a:spcBef>
                          <a:spcPts val="30"/>
                        </a:spcBef>
                        <a:spcAft>
                          <a:spcPts val="0"/>
                        </a:spcAft>
                        <a:buNone/>
                      </a:pPr>
                      <a:r>
                        <a:rPr b="1" lang="es" sz="1100">
                          <a:latin typeface="Times New Roman"/>
                          <a:ea typeface="Times New Roman"/>
                          <a:cs typeface="Times New Roman"/>
                          <a:sym typeface="Times New Roman"/>
                        </a:rPr>
                        <a:t>requerimiento</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 sz="1100">
                          <a:latin typeface="Times New Roman"/>
                          <a:ea typeface="Times New Roman"/>
                          <a:cs typeface="Times New Roman"/>
                          <a:sym typeface="Times New Roman"/>
                        </a:rPr>
                        <a:t>RF 04</a:t>
                      </a:r>
                      <a:endParaRPr sz="1100">
                        <a:latin typeface="Times New Roman"/>
                        <a:ea typeface="Times New Roman"/>
                        <a:cs typeface="Times New Roman"/>
                        <a:sym typeface="Times New Roman"/>
                      </a:endParaRPr>
                    </a:p>
                  </a:txBody>
                  <a:tcPr marT="63500" marB="63500" marR="63500" marL="63500" anchor="ctr"/>
                </a:tc>
              </a:tr>
              <a:tr h="368300">
                <a:tc>
                  <a:txBody>
                    <a:bodyPr/>
                    <a:lstStyle/>
                    <a:p>
                      <a:pPr indent="0" lvl="0" marL="82143" rtl="0" algn="l">
                        <a:spcBef>
                          <a:spcPts val="0"/>
                        </a:spcBef>
                        <a:spcAft>
                          <a:spcPts val="0"/>
                        </a:spcAft>
                        <a:buNone/>
                      </a:pPr>
                      <a:r>
                        <a:rPr b="1" lang="es" sz="1100">
                          <a:latin typeface="Times New Roman"/>
                          <a:ea typeface="Times New Roman"/>
                          <a:cs typeface="Times New Roman"/>
                          <a:sym typeface="Times New Roman"/>
                        </a:rPr>
                        <a:t>Nombre del  </a:t>
                      </a:r>
                      <a:endParaRPr b="1" sz="1100">
                        <a:latin typeface="Times New Roman"/>
                        <a:ea typeface="Times New Roman"/>
                        <a:cs typeface="Times New Roman"/>
                        <a:sym typeface="Times New Roman"/>
                      </a:endParaRPr>
                    </a:p>
                    <a:p>
                      <a:pPr indent="0" lvl="0" marL="81381" rtl="0" algn="l">
                        <a:spcBef>
                          <a:spcPts val="0"/>
                        </a:spcBef>
                        <a:spcAft>
                          <a:spcPts val="0"/>
                        </a:spcAft>
                        <a:buNone/>
                      </a:pPr>
                      <a:r>
                        <a:rPr b="1" lang="es" sz="1100">
                          <a:latin typeface="Times New Roman"/>
                          <a:ea typeface="Times New Roman"/>
                          <a:cs typeface="Times New Roman"/>
                          <a:sym typeface="Times New Roman"/>
                        </a:rPr>
                        <a:t>requerimiento</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 sz="1100">
                          <a:latin typeface="Times New Roman"/>
                          <a:ea typeface="Times New Roman"/>
                          <a:cs typeface="Times New Roman"/>
                          <a:sym typeface="Times New Roman"/>
                        </a:rPr>
                        <a:t>  Consultar registro </a:t>
                      </a:r>
                      <a:r>
                        <a:rPr lang="es" sz="1100">
                          <a:latin typeface="Times New Roman"/>
                          <a:ea typeface="Times New Roman"/>
                          <a:cs typeface="Times New Roman"/>
                          <a:sym typeface="Times New Roman"/>
                        </a:rPr>
                        <a:t>usuario  </a:t>
                      </a:r>
                      <a:r>
                        <a:rPr lang="es" sz="1100">
                          <a:latin typeface="Times New Roman"/>
                          <a:ea typeface="Times New Roman"/>
                          <a:cs typeface="Times New Roman"/>
                          <a:sym typeface="Times New Roman"/>
                        </a:rPr>
                        <a:t> </a:t>
                      </a:r>
                      <a:endParaRPr sz="1100">
                        <a:highlight>
                          <a:srgbClr val="EAF1DD"/>
                        </a:highlight>
                        <a:latin typeface="Times New Roman"/>
                        <a:ea typeface="Times New Roman"/>
                        <a:cs typeface="Times New Roman"/>
                        <a:sym typeface="Times New Roman"/>
                      </a:endParaRPr>
                    </a:p>
                  </a:txBody>
                  <a:tcPr marT="63500" marB="63500" marR="63500" marL="63500" anchor="ctr"/>
                </a:tc>
              </a:tr>
              <a:tr h="368300">
                <a:tc>
                  <a:txBody>
                    <a:bodyPr/>
                    <a:lstStyle/>
                    <a:p>
                      <a:pPr indent="0" lvl="0" marL="0" rtl="0" algn="ctr">
                        <a:spcBef>
                          <a:spcPts val="0"/>
                        </a:spcBef>
                        <a:spcAft>
                          <a:spcPts val="0"/>
                        </a:spcAft>
                        <a:buNone/>
                      </a:pPr>
                      <a:r>
                        <a:rPr b="1" lang="es" sz="1100">
                          <a:latin typeface="Times New Roman"/>
                          <a:ea typeface="Times New Roman"/>
                          <a:cs typeface="Times New Roman"/>
                          <a:sym typeface="Times New Roman"/>
                        </a:rPr>
                        <a:t>Características: </a:t>
                      </a:r>
                      <a:endParaRPr b="1" sz="1100">
                        <a:latin typeface="Times New Roman"/>
                        <a:ea typeface="Times New Roman"/>
                        <a:cs typeface="Times New Roman"/>
                        <a:sym typeface="Times New Roman"/>
                      </a:endParaRPr>
                    </a:p>
                  </a:txBody>
                  <a:tcPr marT="63500" marB="63500" marR="63500" marL="63500"/>
                </a:tc>
                <a:tc>
                  <a:txBody>
                    <a:bodyPr/>
                    <a:lstStyle/>
                    <a:p>
                      <a:pPr indent="1371" lvl="0" marL="81838" marR="280365" rtl="0" algn="l">
                        <a:lnSpc>
                          <a:spcPct val="95795"/>
                        </a:lnSpc>
                        <a:spcBef>
                          <a:spcPts val="0"/>
                        </a:spcBef>
                        <a:spcAft>
                          <a:spcPts val="0"/>
                        </a:spcAft>
                        <a:buNone/>
                      </a:pPr>
                      <a:r>
                        <a:rPr lang="es" sz="1100">
                          <a:latin typeface="Times New Roman"/>
                          <a:ea typeface="Times New Roman"/>
                          <a:cs typeface="Times New Roman"/>
                          <a:sym typeface="Times New Roman"/>
                        </a:rPr>
                        <a:t>Permitirá consultar en el sistema los datos ingresados por el usuario en su registro.</a:t>
                      </a:r>
                      <a:endParaRPr sz="1100">
                        <a:latin typeface="Times New Roman"/>
                        <a:ea typeface="Times New Roman"/>
                        <a:cs typeface="Times New Roman"/>
                        <a:sym typeface="Times New Roman"/>
                      </a:endParaRPr>
                    </a:p>
                  </a:txBody>
                  <a:tcPr marT="63500" marB="63500" marR="63500" marL="63500" anchor="ctr"/>
                </a:tc>
              </a:tr>
              <a:tr h="508000">
                <a:tc>
                  <a:txBody>
                    <a:bodyPr/>
                    <a:lstStyle/>
                    <a:p>
                      <a:pPr indent="1828" lvl="0" marL="81381" marR="39268" rtl="0" algn="l">
                        <a:lnSpc>
                          <a:spcPct val="95794"/>
                        </a:lnSpc>
                        <a:spcBef>
                          <a:spcPts val="0"/>
                        </a:spcBef>
                        <a:spcAft>
                          <a:spcPts val="0"/>
                        </a:spcAft>
                        <a:buNone/>
                      </a:pPr>
                      <a:r>
                        <a:rPr b="1" lang="es" sz="1100">
                          <a:latin typeface="Times New Roman"/>
                          <a:ea typeface="Times New Roman"/>
                          <a:cs typeface="Times New Roman"/>
                          <a:sym typeface="Times New Roman"/>
                        </a:rPr>
                        <a:t>Descripción del  requerimiento</a:t>
                      </a:r>
                      <a:endParaRPr b="1" sz="1100">
                        <a:latin typeface="Times New Roman"/>
                        <a:ea typeface="Times New Roman"/>
                        <a:cs typeface="Times New Roman"/>
                        <a:sym typeface="Times New Roman"/>
                      </a:endParaRPr>
                    </a:p>
                  </a:txBody>
                  <a:tcPr marT="63500" marB="63500" marR="63500" marL="63500"/>
                </a:tc>
                <a:tc>
                  <a:txBody>
                    <a:bodyPr/>
                    <a:lstStyle/>
                    <a:p>
                      <a:pPr indent="0" lvl="0" marL="76962" marR="578916" rtl="0" algn="l">
                        <a:lnSpc>
                          <a:spcPct val="95794"/>
                        </a:lnSpc>
                        <a:spcBef>
                          <a:spcPts val="0"/>
                        </a:spcBef>
                        <a:spcAft>
                          <a:spcPts val="0"/>
                        </a:spcAft>
                        <a:buNone/>
                      </a:pPr>
                      <a:r>
                        <a:rPr lang="es" sz="1100">
                          <a:latin typeface="Times New Roman"/>
                          <a:ea typeface="Times New Roman"/>
                          <a:cs typeface="Times New Roman"/>
                          <a:sym typeface="Times New Roman"/>
                        </a:rPr>
                        <a:t>Se mostrará en pantalla los datos que el usuario diligenció en el registro.</a:t>
                      </a:r>
                      <a:endParaRPr sz="1100">
                        <a:latin typeface="Times New Roman"/>
                        <a:ea typeface="Times New Roman"/>
                        <a:cs typeface="Times New Roman"/>
                        <a:sym typeface="Times New Roman"/>
                      </a:endParaRPr>
                    </a:p>
                  </a:txBody>
                  <a:tcPr marT="63500" marB="63500" marR="63500" marL="63500" anchor="ctr"/>
                </a:tc>
              </a:tr>
              <a:tr h="508000">
                <a:tc>
                  <a:txBody>
                    <a:bodyPr/>
                    <a:lstStyle/>
                    <a:p>
                      <a:pPr indent="1676" lvl="0" marL="81534" marR="22199" rtl="0" algn="l">
                        <a:lnSpc>
                          <a:spcPct val="95794"/>
                        </a:lnSpc>
                        <a:spcBef>
                          <a:spcPts val="0"/>
                        </a:spcBef>
                        <a:spcAft>
                          <a:spcPts val="0"/>
                        </a:spcAft>
                        <a:buNone/>
                      </a:pPr>
                      <a:r>
                        <a:rPr b="1" lang="es" sz="1100">
                          <a:latin typeface="Times New Roman"/>
                          <a:ea typeface="Times New Roman"/>
                          <a:cs typeface="Times New Roman"/>
                          <a:sym typeface="Times New Roman"/>
                        </a:rPr>
                        <a:t>Requerimientos  no funcionales:</a:t>
                      </a:r>
                      <a:endParaRPr b="1" sz="1100">
                        <a:latin typeface="Times New Roman"/>
                        <a:ea typeface="Times New Roman"/>
                        <a:cs typeface="Times New Roman"/>
                        <a:sym typeface="Times New Roman"/>
                      </a:endParaRPr>
                    </a:p>
                  </a:txBody>
                  <a:tcPr marT="63500" marB="63500" marR="63500" marL="63500"/>
                </a:tc>
                <a:tc>
                  <a:txBody>
                    <a:bodyPr/>
                    <a:lstStyle/>
                    <a:p>
                      <a:pPr indent="-298450" lvl="0" marL="457200" rtl="0" algn="l">
                        <a:spcBef>
                          <a:spcPts val="0"/>
                        </a:spcBef>
                        <a:spcAft>
                          <a:spcPts val="0"/>
                        </a:spcAft>
                        <a:buSzPts val="1100"/>
                        <a:buFont typeface="Times New Roman"/>
                        <a:buChar char="❖"/>
                      </a:pPr>
                      <a:r>
                        <a:rPr lang="es" sz="1100">
                          <a:latin typeface="Times New Roman"/>
                          <a:ea typeface="Times New Roman"/>
                          <a:cs typeface="Times New Roman"/>
                          <a:sym typeface="Times New Roman"/>
                        </a:rPr>
                        <a:t>RNF 01</a:t>
                      </a:r>
                      <a:endParaRPr sz="1100">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Char char="❖"/>
                      </a:pPr>
                      <a:r>
                        <a:rPr lang="es" sz="1100">
                          <a:latin typeface="Times New Roman"/>
                          <a:ea typeface="Times New Roman"/>
                          <a:cs typeface="Times New Roman"/>
                          <a:sym typeface="Times New Roman"/>
                        </a:rPr>
                        <a:t>RNF 10</a:t>
                      </a:r>
                      <a:endParaRPr sz="1100">
                        <a:latin typeface="Times New Roman"/>
                        <a:ea typeface="Times New Roman"/>
                        <a:cs typeface="Times New Roman"/>
                        <a:sym typeface="Times New Roman"/>
                      </a:endParaRPr>
                    </a:p>
                  </a:txBody>
                  <a:tcPr marT="63500" marB="63500" marR="63500" marL="63500" anchor="ctr"/>
                </a:tc>
              </a:tr>
              <a:tr h="368300">
                <a:tc>
                  <a:txBody>
                    <a:bodyPr/>
                    <a:lstStyle/>
                    <a:p>
                      <a:pPr indent="0" lvl="0" marL="83210" rtl="0" algn="l">
                        <a:spcBef>
                          <a:spcPts val="0"/>
                        </a:spcBef>
                        <a:spcAft>
                          <a:spcPts val="0"/>
                        </a:spcAft>
                        <a:buNone/>
                      </a:pPr>
                      <a:r>
                        <a:rPr b="1" lang="es" sz="1100">
                          <a:latin typeface="Times New Roman"/>
                          <a:ea typeface="Times New Roman"/>
                          <a:cs typeface="Times New Roman"/>
                          <a:sym typeface="Times New Roman"/>
                        </a:rPr>
                        <a:t>Prioridad de  </a:t>
                      </a:r>
                      <a:endParaRPr b="1" sz="1100">
                        <a:latin typeface="Times New Roman"/>
                        <a:ea typeface="Times New Roman"/>
                        <a:cs typeface="Times New Roman"/>
                        <a:sym typeface="Times New Roman"/>
                      </a:endParaRPr>
                    </a:p>
                    <a:p>
                      <a:pPr indent="0" lvl="0" marL="81381" rtl="0" algn="l">
                        <a:spcBef>
                          <a:spcPts val="0"/>
                        </a:spcBef>
                        <a:spcAft>
                          <a:spcPts val="0"/>
                        </a:spcAft>
                        <a:buNone/>
                      </a:pPr>
                      <a:r>
                        <a:rPr b="1" lang="es" sz="1100">
                          <a:latin typeface="Times New Roman"/>
                          <a:ea typeface="Times New Roman"/>
                          <a:cs typeface="Times New Roman"/>
                          <a:sym typeface="Times New Roman"/>
                        </a:rPr>
                        <a:t>requerimiento</a:t>
                      </a:r>
                      <a:endParaRPr b="1" sz="1100">
                        <a:latin typeface="Times New Roman"/>
                        <a:ea typeface="Times New Roman"/>
                        <a:cs typeface="Times New Roman"/>
                        <a:sym typeface="Times New Roman"/>
                      </a:endParaRPr>
                    </a:p>
                  </a:txBody>
                  <a:tcPr marT="63500" marB="63500" marR="63500" marL="63500"/>
                </a:tc>
                <a:tc>
                  <a:txBody>
                    <a:bodyPr/>
                    <a:lstStyle/>
                    <a:p>
                      <a:pPr indent="0" lvl="0" marL="73761" rtl="0" algn="l">
                        <a:spcBef>
                          <a:spcPts val="0"/>
                        </a:spcBef>
                        <a:spcAft>
                          <a:spcPts val="0"/>
                        </a:spcAft>
                        <a:buNone/>
                      </a:pPr>
                      <a:r>
                        <a:rPr lang="es" sz="1100">
                          <a:latin typeface="Times New Roman"/>
                          <a:ea typeface="Times New Roman"/>
                          <a:cs typeface="Times New Roman"/>
                          <a:sym typeface="Times New Roman"/>
                        </a:rPr>
                        <a:t>Alta </a:t>
                      </a:r>
                      <a:endParaRPr sz="1100">
                        <a:latin typeface="Times New Roman"/>
                        <a:ea typeface="Times New Roman"/>
                        <a:cs typeface="Times New Roman"/>
                        <a:sym typeface="Times New Roman"/>
                      </a:endParaRPr>
                    </a:p>
                  </a:txBody>
                  <a:tcPr marT="63500" marB="63500" marR="63500" marL="63500" anchor="ct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graphicFrame>
        <p:nvGraphicFramePr>
          <p:cNvPr id="215" name="Google Shape;215;p36"/>
          <p:cNvGraphicFramePr/>
          <p:nvPr/>
        </p:nvGraphicFramePr>
        <p:xfrm>
          <a:off x="1739900" y="1311275"/>
          <a:ext cx="3000000" cy="3000000"/>
        </p:xfrm>
        <a:graphic>
          <a:graphicData uri="http://schemas.openxmlformats.org/drawingml/2006/table">
            <a:tbl>
              <a:tblPr>
                <a:noFill/>
                <a:tableStyleId>{AB4CB640-F5D3-408D-8BCC-BA832DB1326D}</a:tableStyleId>
              </a:tblPr>
              <a:tblGrid>
                <a:gridCol w="1282700"/>
                <a:gridCol w="4381500"/>
              </a:tblGrid>
              <a:tr h="546100">
                <a:tc>
                  <a:txBody>
                    <a:bodyPr/>
                    <a:lstStyle/>
                    <a:p>
                      <a:pPr indent="4572" lvl="0" marL="76809" marR="185115" rtl="0" algn="l">
                        <a:lnSpc>
                          <a:spcPct val="95794"/>
                        </a:lnSpc>
                        <a:spcBef>
                          <a:spcPts val="0"/>
                        </a:spcBef>
                        <a:spcAft>
                          <a:spcPts val="0"/>
                        </a:spcAft>
                        <a:buNone/>
                      </a:pPr>
                      <a:r>
                        <a:rPr b="1" lang="es" sz="1100">
                          <a:latin typeface="Times New Roman"/>
                          <a:ea typeface="Times New Roman"/>
                          <a:cs typeface="Times New Roman"/>
                          <a:sym typeface="Times New Roman"/>
                        </a:rPr>
                        <a:t>Identificación  del  </a:t>
                      </a:r>
                      <a:endParaRPr b="1" sz="1100">
                        <a:latin typeface="Times New Roman"/>
                        <a:ea typeface="Times New Roman"/>
                        <a:cs typeface="Times New Roman"/>
                        <a:sym typeface="Times New Roman"/>
                      </a:endParaRPr>
                    </a:p>
                    <a:p>
                      <a:pPr indent="0" lvl="0" marL="81381" rtl="0" algn="l">
                        <a:spcBef>
                          <a:spcPts val="30"/>
                        </a:spcBef>
                        <a:spcAft>
                          <a:spcPts val="0"/>
                        </a:spcAft>
                        <a:buNone/>
                      </a:pPr>
                      <a:r>
                        <a:rPr b="1" lang="es" sz="1100">
                          <a:latin typeface="Times New Roman"/>
                          <a:ea typeface="Times New Roman"/>
                          <a:cs typeface="Times New Roman"/>
                          <a:sym typeface="Times New Roman"/>
                        </a:rPr>
                        <a:t>requerimiento:</a:t>
                      </a:r>
                      <a:endParaRPr b="1" sz="1100">
                        <a:latin typeface="Times New Roman"/>
                        <a:ea typeface="Times New Roman"/>
                        <a:cs typeface="Times New Roman"/>
                        <a:sym typeface="Times New Roman"/>
                      </a:endParaRPr>
                    </a:p>
                  </a:txBody>
                  <a:tcPr marT="63500" marB="63500" marR="63500" marL="63500"/>
                </a:tc>
                <a:tc>
                  <a:txBody>
                    <a:bodyPr/>
                    <a:lstStyle/>
                    <a:p>
                      <a:pPr indent="0" lvl="0" marL="85039" rtl="0" algn="l">
                        <a:spcBef>
                          <a:spcPts val="0"/>
                        </a:spcBef>
                        <a:spcAft>
                          <a:spcPts val="0"/>
                        </a:spcAft>
                        <a:buNone/>
                      </a:pPr>
                      <a:r>
                        <a:rPr lang="es" sz="1100">
                          <a:latin typeface="Times New Roman"/>
                          <a:ea typeface="Times New Roman"/>
                          <a:cs typeface="Times New Roman"/>
                          <a:sym typeface="Times New Roman"/>
                        </a:rPr>
                        <a:t>RNF 01</a:t>
                      </a:r>
                      <a:endParaRPr sz="1100">
                        <a:latin typeface="Times New Roman"/>
                        <a:ea typeface="Times New Roman"/>
                        <a:cs typeface="Times New Roman"/>
                        <a:sym typeface="Times New Roman"/>
                      </a:endParaRPr>
                    </a:p>
                  </a:txBody>
                  <a:tcPr marT="63500" marB="63500" marR="63500" marL="63500"/>
                </a:tc>
              </a:tr>
              <a:tr h="355600">
                <a:tc>
                  <a:txBody>
                    <a:bodyPr/>
                    <a:lstStyle/>
                    <a:p>
                      <a:pPr indent="0" lvl="0" marL="82143" rtl="0" algn="l">
                        <a:spcBef>
                          <a:spcPts val="0"/>
                        </a:spcBef>
                        <a:spcAft>
                          <a:spcPts val="0"/>
                        </a:spcAft>
                        <a:buNone/>
                      </a:pPr>
                      <a:r>
                        <a:rPr b="1" lang="es" sz="1100">
                          <a:latin typeface="Times New Roman"/>
                          <a:ea typeface="Times New Roman"/>
                          <a:cs typeface="Times New Roman"/>
                          <a:sym typeface="Times New Roman"/>
                        </a:rPr>
                        <a:t>Nombre del  </a:t>
                      </a:r>
                      <a:endParaRPr b="1" sz="1100">
                        <a:latin typeface="Times New Roman"/>
                        <a:ea typeface="Times New Roman"/>
                        <a:cs typeface="Times New Roman"/>
                        <a:sym typeface="Times New Roman"/>
                      </a:endParaRPr>
                    </a:p>
                    <a:p>
                      <a:pPr indent="0" lvl="0" marL="81381" rtl="0" algn="l">
                        <a:spcBef>
                          <a:spcPts val="0"/>
                        </a:spcBef>
                        <a:spcAft>
                          <a:spcPts val="0"/>
                        </a:spcAft>
                        <a:buNone/>
                      </a:pPr>
                      <a:r>
                        <a:rPr b="1" lang="es" sz="1100">
                          <a:latin typeface="Times New Roman"/>
                          <a:ea typeface="Times New Roman"/>
                          <a:cs typeface="Times New Roman"/>
                          <a:sym typeface="Times New Roman"/>
                        </a:rPr>
                        <a:t>requerimiento:</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 sz="1100">
                          <a:latin typeface="Times New Roman"/>
                          <a:ea typeface="Times New Roman"/>
                          <a:cs typeface="Times New Roman"/>
                          <a:sym typeface="Times New Roman"/>
                        </a:rPr>
                        <a:t>  Interfaz del sistema</a:t>
                      </a:r>
                      <a:endParaRPr sz="1100">
                        <a:latin typeface="Times New Roman"/>
                        <a:ea typeface="Times New Roman"/>
                        <a:cs typeface="Times New Roman"/>
                        <a:sym typeface="Times New Roman"/>
                      </a:endParaRPr>
                    </a:p>
                  </a:txBody>
                  <a:tcPr marT="63500" marB="63500" marR="63500" marL="63500" anchor="ctr"/>
                </a:tc>
              </a:tr>
              <a:tr h="355600">
                <a:tc>
                  <a:txBody>
                    <a:bodyPr/>
                    <a:lstStyle/>
                    <a:p>
                      <a:pPr indent="0" lvl="0" marL="0" rtl="0" algn="ctr">
                        <a:spcBef>
                          <a:spcPts val="0"/>
                        </a:spcBef>
                        <a:spcAft>
                          <a:spcPts val="0"/>
                        </a:spcAft>
                        <a:buNone/>
                      </a:pPr>
                      <a:r>
                        <a:rPr b="1" lang="es" sz="1100">
                          <a:latin typeface="Times New Roman"/>
                          <a:ea typeface="Times New Roman"/>
                          <a:cs typeface="Times New Roman"/>
                          <a:sym typeface="Times New Roman"/>
                        </a:rPr>
                        <a:t>Características: </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 sz="1100">
                          <a:latin typeface="Times New Roman"/>
                          <a:ea typeface="Times New Roman"/>
                          <a:cs typeface="Times New Roman"/>
                          <a:sym typeface="Times New Roman"/>
                        </a:rPr>
                        <a:t>El sistema presenta una interfaz de usuario sencilla para que sea de fácil manejo a los usuarios del sistema</a:t>
                      </a:r>
                      <a:endParaRPr sz="1100">
                        <a:latin typeface="Times New Roman"/>
                        <a:ea typeface="Times New Roman"/>
                        <a:cs typeface="Times New Roman"/>
                        <a:sym typeface="Times New Roman"/>
                      </a:endParaRPr>
                    </a:p>
                  </a:txBody>
                  <a:tcPr marT="63500" marB="63500" marR="63500" marL="63500"/>
                </a:tc>
              </a:tr>
              <a:tr h="355600">
                <a:tc>
                  <a:txBody>
                    <a:bodyPr/>
                    <a:lstStyle/>
                    <a:p>
                      <a:pPr indent="1828" lvl="0" marL="81381" marR="31648" rtl="0" algn="l">
                        <a:lnSpc>
                          <a:spcPct val="95794"/>
                        </a:lnSpc>
                        <a:spcBef>
                          <a:spcPts val="0"/>
                        </a:spcBef>
                        <a:spcAft>
                          <a:spcPts val="0"/>
                        </a:spcAft>
                        <a:buNone/>
                      </a:pPr>
                      <a:r>
                        <a:rPr b="1" lang="es" sz="1100">
                          <a:latin typeface="Times New Roman"/>
                          <a:ea typeface="Times New Roman"/>
                          <a:cs typeface="Times New Roman"/>
                          <a:sym typeface="Times New Roman"/>
                        </a:rPr>
                        <a:t>Descripción del  requerimiento:</a:t>
                      </a:r>
                      <a:endParaRPr b="1" sz="1100">
                        <a:latin typeface="Times New Roman"/>
                        <a:ea typeface="Times New Roman"/>
                        <a:cs typeface="Times New Roman"/>
                        <a:sym typeface="Times New Roman"/>
                      </a:endParaRPr>
                    </a:p>
                  </a:txBody>
                  <a:tcPr marT="63500" marB="63500" marR="63500" marL="63500"/>
                </a:tc>
                <a:tc>
                  <a:txBody>
                    <a:bodyPr/>
                    <a:lstStyle/>
                    <a:p>
                      <a:pPr indent="0" lvl="0" marL="77724" marR="763473" rtl="0" algn="l">
                        <a:lnSpc>
                          <a:spcPct val="95794"/>
                        </a:lnSpc>
                        <a:spcBef>
                          <a:spcPts val="0"/>
                        </a:spcBef>
                        <a:spcAft>
                          <a:spcPts val="0"/>
                        </a:spcAft>
                        <a:buNone/>
                      </a:pPr>
                      <a:r>
                        <a:rPr lang="es" sz="1100">
                          <a:latin typeface="Times New Roman"/>
                          <a:ea typeface="Times New Roman"/>
                          <a:cs typeface="Times New Roman"/>
                          <a:sym typeface="Times New Roman"/>
                        </a:rPr>
                        <a:t>El sistema debe tener una interfaz sencilla y fácil de comprender</a:t>
                      </a:r>
                      <a:endParaRPr sz="1100">
                        <a:latin typeface="Times New Roman"/>
                        <a:ea typeface="Times New Roman"/>
                        <a:cs typeface="Times New Roman"/>
                        <a:sym typeface="Times New Roman"/>
                      </a:endParaRPr>
                    </a:p>
                  </a:txBody>
                  <a:tcPr marT="63500" marB="63500" marR="63500" marL="63500" anchor="ctr"/>
                </a:tc>
              </a:tr>
              <a:tr h="355600">
                <a:tc>
                  <a:txBody>
                    <a:bodyPr/>
                    <a:lstStyle/>
                    <a:p>
                      <a:pPr indent="0" lvl="0" marL="83210" rtl="0" algn="l">
                        <a:spcBef>
                          <a:spcPts val="0"/>
                        </a:spcBef>
                        <a:spcAft>
                          <a:spcPts val="0"/>
                        </a:spcAft>
                        <a:buNone/>
                      </a:pPr>
                      <a:r>
                        <a:rPr b="1" lang="es" sz="1100">
                          <a:latin typeface="Times New Roman"/>
                          <a:ea typeface="Times New Roman"/>
                          <a:cs typeface="Times New Roman"/>
                          <a:sym typeface="Times New Roman"/>
                        </a:rPr>
                        <a:t>Prioridad de  </a:t>
                      </a:r>
                      <a:endParaRPr b="1" sz="1100">
                        <a:latin typeface="Times New Roman"/>
                        <a:ea typeface="Times New Roman"/>
                        <a:cs typeface="Times New Roman"/>
                        <a:sym typeface="Times New Roman"/>
                      </a:endParaRPr>
                    </a:p>
                    <a:p>
                      <a:pPr indent="0" lvl="0" marL="81381" rtl="0" algn="l">
                        <a:spcBef>
                          <a:spcPts val="0"/>
                        </a:spcBef>
                        <a:spcAft>
                          <a:spcPts val="0"/>
                        </a:spcAft>
                        <a:buNone/>
                      </a:pPr>
                      <a:r>
                        <a:rPr b="1" lang="es" sz="1100">
                          <a:latin typeface="Times New Roman"/>
                          <a:ea typeface="Times New Roman"/>
                          <a:cs typeface="Times New Roman"/>
                          <a:sym typeface="Times New Roman"/>
                        </a:rPr>
                        <a:t>requerimiento:</a:t>
                      </a:r>
                      <a:endParaRPr b="1" sz="1100">
                        <a:latin typeface="Times New Roman"/>
                        <a:ea typeface="Times New Roman"/>
                        <a:cs typeface="Times New Roman"/>
                        <a:sym typeface="Times New Roman"/>
                      </a:endParaRPr>
                    </a:p>
                  </a:txBody>
                  <a:tcPr marT="63500" marB="63500" marR="63500" marL="63500"/>
                </a:tc>
                <a:tc>
                  <a:txBody>
                    <a:bodyPr/>
                    <a:lstStyle/>
                    <a:p>
                      <a:pPr indent="0" lvl="0" marL="73761" rtl="0" algn="l">
                        <a:spcBef>
                          <a:spcPts val="0"/>
                        </a:spcBef>
                        <a:spcAft>
                          <a:spcPts val="0"/>
                        </a:spcAft>
                        <a:buNone/>
                      </a:pPr>
                      <a:r>
                        <a:rPr lang="es" sz="1100">
                          <a:latin typeface="Times New Roman"/>
                          <a:ea typeface="Times New Roman"/>
                          <a:cs typeface="Times New Roman"/>
                          <a:sym typeface="Times New Roman"/>
                        </a:rPr>
                        <a:t>Alta </a:t>
                      </a:r>
                      <a:endParaRPr sz="1100">
                        <a:latin typeface="Times New Roman"/>
                        <a:ea typeface="Times New Roman"/>
                        <a:cs typeface="Times New Roman"/>
                        <a:sym typeface="Times New Roman"/>
                      </a:endParaRPr>
                    </a:p>
                  </a:txBody>
                  <a:tcPr marT="63500" marB="63500" marR="63500" marL="63500"/>
                </a:tc>
              </a:tr>
            </a:tbl>
          </a:graphicData>
        </a:graphic>
      </p:graphicFrame>
      <p:sp>
        <p:nvSpPr>
          <p:cNvPr id="216" name="Google Shape;216;p36"/>
          <p:cNvSpPr txBox="1"/>
          <p:nvPr/>
        </p:nvSpPr>
        <p:spPr>
          <a:xfrm>
            <a:off x="302900" y="188075"/>
            <a:ext cx="8274900" cy="369300"/>
          </a:xfrm>
          <a:prstGeom prst="rect">
            <a:avLst/>
          </a:prstGeom>
          <a:noFill/>
          <a:ln>
            <a:noFill/>
          </a:ln>
        </p:spPr>
        <p:txBody>
          <a:bodyPr anchorCtr="0" anchor="t" bIns="91425" lIns="91425" spcFirstLastPara="1" rIns="91425" wrap="square" tIns="91425">
            <a:spAutoFit/>
          </a:bodyPr>
          <a:lstStyle/>
          <a:p>
            <a:pPr indent="0" lvl="0" marL="12192" rtl="0" algn="l">
              <a:spcBef>
                <a:spcPts val="0"/>
              </a:spcBef>
              <a:spcAft>
                <a:spcPts val="0"/>
              </a:spcAft>
              <a:buNone/>
            </a:pPr>
            <a:r>
              <a:rPr b="1" lang="es" sz="1200" u="sng">
                <a:solidFill>
                  <a:srgbClr val="0000FF"/>
                </a:solidFill>
                <a:latin typeface="Times New Roman"/>
                <a:ea typeface="Times New Roman"/>
                <a:cs typeface="Times New Roman"/>
                <a:sym typeface="Times New Roman"/>
              </a:rPr>
              <a:t>Requerimientos NO Funcionales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7"/>
          <p:cNvSpPr txBox="1"/>
          <p:nvPr>
            <p:ph type="title"/>
          </p:nvPr>
        </p:nvSpPr>
        <p:spPr>
          <a:xfrm>
            <a:off x="311700" y="181750"/>
            <a:ext cx="8520600" cy="572700"/>
          </a:xfrm>
          <a:prstGeom prst="rect">
            <a:avLst/>
          </a:prstGeom>
        </p:spPr>
        <p:txBody>
          <a:bodyPr anchorCtr="0" anchor="t" bIns="91425" lIns="91425" spcFirstLastPara="1" rIns="91425" wrap="square" tIns="91425">
            <a:normAutofit/>
          </a:bodyPr>
          <a:lstStyle/>
          <a:p>
            <a:pPr indent="0" lvl="0" marL="12192" rtl="0" algn="l">
              <a:spcBef>
                <a:spcPts val="0"/>
              </a:spcBef>
              <a:spcAft>
                <a:spcPts val="0"/>
              </a:spcAft>
              <a:buClr>
                <a:schemeClr val="dk1"/>
              </a:buClr>
              <a:buSzPts val="1100"/>
              <a:buFont typeface="Arial"/>
              <a:buNone/>
            </a:pPr>
            <a:r>
              <a:rPr b="1" lang="es" sz="1200" u="sng">
                <a:solidFill>
                  <a:srgbClr val="0000FF"/>
                </a:solidFill>
                <a:latin typeface="Times New Roman"/>
                <a:ea typeface="Times New Roman"/>
                <a:cs typeface="Times New Roman"/>
                <a:sym typeface="Times New Roman"/>
              </a:rPr>
              <a:t>Requerimientos NO Funcionales</a:t>
            </a:r>
            <a:endParaRPr/>
          </a:p>
        </p:txBody>
      </p:sp>
      <p:graphicFrame>
        <p:nvGraphicFramePr>
          <p:cNvPr id="222" name="Google Shape;222;p37"/>
          <p:cNvGraphicFramePr/>
          <p:nvPr/>
        </p:nvGraphicFramePr>
        <p:xfrm>
          <a:off x="1739900" y="1368425"/>
          <a:ext cx="3000000" cy="3000000"/>
        </p:xfrm>
        <a:graphic>
          <a:graphicData uri="http://schemas.openxmlformats.org/drawingml/2006/table">
            <a:tbl>
              <a:tblPr>
                <a:noFill/>
                <a:tableStyleId>{AB4CB640-F5D3-408D-8BCC-BA832DB1326D}</a:tableStyleId>
              </a:tblPr>
              <a:tblGrid>
                <a:gridCol w="1282700"/>
                <a:gridCol w="4381500"/>
              </a:tblGrid>
              <a:tr h="546100">
                <a:tc>
                  <a:txBody>
                    <a:bodyPr/>
                    <a:lstStyle/>
                    <a:p>
                      <a:pPr indent="4572" lvl="0" marL="76809" marR="185115" rtl="0" algn="l">
                        <a:lnSpc>
                          <a:spcPct val="95794"/>
                        </a:lnSpc>
                        <a:spcBef>
                          <a:spcPts val="0"/>
                        </a:spcBef>
                        <a:spcAft>
                          <a:spcPts val="0"/>
                        </a:spcAft>
                        <a:buNone/>
                      </a:pPr>
                      <a:r>
                        <a:rPr b="1" lang="es" sz="1100">
                          <a:latin typeface="Times New Roman"/>
                          <a:ea typeface="Times New Roman"/>
                          <a:cs typeface="Times New Roman"/>
                          <a:sym typeface="Times New Roman"/>
                        </a:rPr>
                        <a:t>Identificación  del  </a:t>
                      </a:r>
                      <a:endParaRPr b="1" sz="1100">
                        <a:latin typeface="Times New Roman"/>
                        <a:ea typeface="Times New Roman"/>
                        <a:cs typeface="Times New Roman"/>
                        <a:sym typeface="Times New Roman"/>
                      </a:endParaRPr>
                    </a:p>
                    <a:p>
                      <a:pPr indent="0" lvl="0" marL="81381" rtl="0" algn="l">
                        <a:spcBef>
                          <a:spcPts val="30"/>
                        </a:spcBef>
                        <a:spcAft>
                          <a:spcPts val="0"/>
                        </a:spcAft>
                        <a:buNone/>
                      </a:pPr>
                      <a:r>
                        <a:rPr b="1" lang="es" sz="1100">
                          <a:latin typeface="Times New Roman"/>
                          <a:ea typeface="Times New Roman"/>
                          <a:cs typeface="Times New Roman"/>
                          <a:sym typeface="Times New Roman"/>
                        </a:rPr>
                        <a:t>requerimiento:</a:t>
                      </a:r>
                      <a:endParaRPr b="1" sz="1100">
                        <a:latin typeface="Times New Roman"/>
                        <a:ea typeface="Times New Roman"/>
                        <a:cs typeface="Times New Roman"/>
                        <a:sym typeface="Times New Roman"/>
                      </a:endParaRPr>
                    </a:p>
                  </a:txBody>
                  <a:tcPr marT="63500" marB="63500" marR="63500" marL="63500"/>
                </a:tc>
                <a:tc>
                  <a:txBody>
                    <a:bodyPr/>
                    <a:lstStyle/>
                    <a:p>
                      <a:pPr indent="0" lvl="0" marL="85039" rtl="0" algn="l">
                        <a:spcBef>
                          <a:spcPts val="0"/>
                        </a:spcBef>
                        <a:spcAft>
                          <a:spcPts val="0"/>
                        </a:spcAft>
                        <a:buNone/>
                      </a:pPr>
                      <a:r>
                        <a:rPr lang="es" sz="1100">
                          <a:latin typeface="Times New Roman"/>
                          <a:ea typeface="Times New Roman"/>
                          <a:cs typeface="Times New Roman"/>
                          <a:sym typeface="Times New Roman"/>
                        </a:rPr>
                        <a:t>RNF 02</a:t>
                      </a:r>
                      <a:endParaRPr sz="1100">
                        <a:latin typeface="Times New Roman"/>
                        <a:ea typeface="Times New Roman"/>
                        <a:cs typeface="Times New Roman"/>
                        <a:sym typeface="Times New Roman"/>
                      </a:endParaRPr>
                    </a:p>
                  </a:txBody>
                  <a:tcPr marT="63500" marB="63500" marR="63500" marL="63500"/>
                </a:tc>
              </a:tr>
              <a:tr h="355600">
                <a:tc>
                  <a:txBody>
                    <a:bodyPr/>
                    <a:lstStyle/>
                    <a:p>
                      <a:pPr indent="0" lvl="0" marL="82143" rtl="0" algn="l">
                        <a:spcBef>
                          <a:spcPts val="0"/>
                        </a:spcBef>
                        <a:spcAft>
                          <a:spcPts val="0"/>
                        </a:spcAft>
                        <a:buNone/>
                      </a:pPr>
                      <a:r>
                        <a:rPr b="1" lang="es" sz="1100">
                          <a:latin typeface="Times New Roman"/>
                          <a:ea typeface="Times New Roman"/>
                          <a:cs typeface="Times New Roman"/>
                          <a:sym typeface="Times New Roman"/>
                        </a:rPr>
                        <a:t>Nombre del  </a:t>
                      </a:r>
                      <a:endParaRPr b="1" sz="1100">
                        <a:latin typeface="Times New Roman"/>
                        <a:ea typeface="Times New Roman"/>
                        <a:cs typeface="Times New Roman"/>
                        <a:sym typeface="Times New Roman"/>
                      </a:endParaRPr>
                    </a:p>
                    <a:p>
                      <a:pPr indent="0" lvl="0" marL="81381" rtl="0" algn="l">
                        <a:spcBef>
                          <a:spcPts val="0"/>
                        </a:spcBef>
                        <a:spcAft>
                          <a:spcPts val="0"/>
                        </a:spcAft>
                        <a:buNone/>
                      </a:pPr>
                      <a:r>
                        <a:rPr b="1" lang="es" sz="1100">
                          <a:latin typeface="Times New Roman"/>
                          <a:ea typeface="Times New Roman"/>
                          <a:cs typeface="Times New Roman"/>
                          <a:sym typeface="Times New Roman"/>
                        </a:rPr>
                        <a:t>requerimiento:</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s" sz="1100">
                          <a:latin typeface="Times New Roman"/>
                          <a:ea typeface="Times New Roman"/>
                          <a:cs typeface="Times New Roman"/>
                          <a:sym typeface="Times New Roman"/>
                        </a:rPr>
                        <a:t>  Vulnerabilidad de la cuenta </a:t>
                      </a:r>
                      <a:endParaRPr sz="1100">
                        <a:latin typeface="Times New Roman"/>
                        <a:ea typeface="Times New Roman"/>
                        <a:cs typeface="Times New Roman"/>
                        <a:sym typeface="Times New Roman"/>
                      </a:endParaRPr>
                    </a:p>
                  </a:txBody>
                  <a:tcPr marT="63500" marB="63500" marR="63500" marL="63500" anchor="ctr"/>
                </a:tc>
              </a:tr>
              <a:tr h="355600">
                <a:tc>
                  <a:txBody>
                    <a:bodyPr/>
                    <a:lstStyle/>
                    <a:p>
                      <a:pPr indent="0" lvl="0" marL="0" rtl="0" algn="ctr">
                        <a:spcBef>
                          <a:spcPts val="0"/>
                        </a:spcBef>
                        <a:spcAft>
                          <a:spcPts val="0"/>
                        </a:spcAft>
                        <a:buNone/>
                      </a:pPr>
                      <a:r>
                        <a:rPr b="1" lang="es" sz="1100">
                          <a:latin typeface="Times New Roman"/>
                          <a:ea typeface="Times New Roman"/>
                          <a:cs typeface="Times New Roman"/>
                          <a:sym typeface="Times New Roman"/>
                        </a:rPr>
                        <a:t>Características: </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15000"/>
                        </a:lnSpc>
                        <a:spcBef>
                          <a:spcPts val="0"/>
                        </a:spcBef>
                        <a:spcAft>
                          <a:spcPts val="0"/>
                        </a:spcAft>
                        <a:buNone/>
                      </a:pPr>
                      <a:r>
                        <a:rPr lang="es" sz="1100">
                          <a:latin typeface="Times New Roman"/>
                          <a:ea typeface="Times New Roman"/>
                          <a:cs typeface="Times New Roman"/>
                          <a:sym typeface="Times New Roman"/>
                        </a:rPr>
                        <a:t> Identifica ataques de seguridad o brecha del sistema</a:t>
                      </a:r>
                      <a:endParaRPr sz="1100">
                        <a:latin typeface="Times New Roman"/>
                        <a:ea typeface="Times New Roman"/>
                        <a:cs typeface="Times New Roman"/>
                        <a:sym typeface="Times New Roman"/>
                      </a:endParaRPr>
                    </a:p>
                  </a:txBody>
                  <a:tcPr marT="63500" marB="63500" marR="63500" marL="63500"/>
                </a:tc>
              </a:tr>
              <a:tr h="355600">
                <a:tc>
                  <a:txBody>
                    <a:bodyPr/>
                    <a:lstStyle/>
                    <a:p>
                      <a:pPr indent="1828" lvl="0" marL="81381" marR="31648" rtl="0" algn="l">
                        <a:lnSpc>
                          <a:spcPct val="95794"/>
                        </a:lnSpc>
                        <a:spcBef>
                          <a:spcPts val="0"/>
                        </a:spcBef>
                        <a:spcAft>
                          <a:spcPts val="0"/>
                        </a:spcAft>
                        <a:buNone/>
                      </a:pPr>
                      <a:r>
                        <a:rPr b="1" lang="es" sz="1100">
                          <a:latin typeface="Times New Roman"/>
                          <a:ea typeface="Times New Roman"/>
                          <a:cs typeface="Times New Roman"/>
                          <a:sym typeface="Times New Roman"/>
                        </a:rPr>
                        <a:t>Descripción del  requerimiento:</a:t>
                      </a:r>
                      <a:endParaRPr b="1" sz="1100">
                        <a:latin typeface="Times New Roman"/>
                        <a:ea typeface="Times New Roman"/>
                        <a:cs typeface="Times New Roman"/>
                        <a:sym typeface="Times New Roman"/>
                      </a:endParaRPr>
                    </a:p>
                  </a:txBody>
                  <a:tcPr marT="63500" marB="63500" marR="63500" marL="63500"/>
                </a:tc>
                <a:tc>
                  <a:txBody>
                    <a:bodyPr/>
                    <a:lstStyle/>
                    <a:p>
                      <a:pPr indent="0" lvl="0" marL="0" marR="763473" rtl="0" algn="l">
                        <a:lnSpc>
                          <a:spcPct val="95794"/>
                        </a:lnSpc>
                        <a:spcBef>
                          <a:spcPts val="0"/>
                        </a:spcBef>
                        <a:spcAft>
                          <a:spcPts val="0"/>
                        </a:spcAft>
                        <a:buNone/>
                      </a:pPr>
                      <a:r>
                        <a:rPr lang="es" sz="1100">
                          <a:latin typeface="Times New Roman"/>
                          <a:ea typeface="Times New Roman"/>
                          <a:cs typeface="Times New Roman"/>
                          <a:sym typeface="Times New Roman"/>
                        </a:rPr>
                        <a:t>Se contará con un antivirus el cual le informará cuando haya un ataque a la seguridad de los datos de cada usuario.</a:t>
                      </a:r>
                      <a:endParaRPr sz="1100">
                        <a:latin typeface="Times New Roman"/>
                        <a:ea typeface="Times New Roman"/>
                        <a:cs typeface="Times New Roman"/>
                        <a:sym typeface="Times New Roman"/>
                      </a:endParaRPr>
                    </a:p>
                  </a:txBody>
                  <a:tcPr marT="63500" marB="63500" marR="63500" marL="63500" anchor="ctr"/>
                </a:tc>
              </a:tr>
              <a:tr h="355600">
                <a:tc>
                  <a:txBody>
                    <a:bodyPr/>
                    <a:lstStyle/>
                    <a:p>
                      <a:pPr indent="0" lvl="0" marL="83210" rtl="0" algn="l">
                        <a:spcBef>
                          <a:spcPts val="0"/>
                        </a:spcBef>
                        <a:spcAft>
                          <a:spcPts val="0"/>
                        </a:spcAft>
                        <a:buNone/>
                      </a:pPr>
                      <a:r>
                        <a:rPr b="1" lang="es" sz="1100">
                          <a:latin typeface="Times New Roman"/>
                          <a:ea typeface="Times New Roman"/>
                          <a:cs typeface="Times New Roman"/>
                          <a:sym typeface="Times New Roman"/>
                        </a:rPr>
                        <a:t>Prioridad de  </a:t>
                      </a:r>
                      <a:endParaRPr b="1" sz="1100">
                        <a:latin typeface="Times New Roman"/>
                        <a:ea typeface="Times New Roman"/>
                        <a:cs typeface="Times New Roman"/>
                        <a:sym typeface="Times New Roman"/>
                      </a:endParaRPr>
                    </a:p>
                    <a:p>
                      <a:pPr indent="0" lvl="0" marL="81381" rtl="0" algn="l">
                        <a:spcBef>
                          <a:spcPts val="0"/>
                        </a:spcBef>
                        <a:spcAft>
                          <a:spcPts val="0"/>
                        </a:spcAft>
                        <a:buNone/>
                      </a:pPr>
                      <a:r>
                        <a:rPr b="1" lang="es" sz="1100">
                          <a:latin typeface="Times New Roman"/>
                          <a:ea typeface="Times New Roman"/>
                          <a:cs typeface="Times New Roman"/>
                          <a:sym typeface="Times New Roman"/>
                        </a:rPr>
                        <a:t>requerimiento:</a:t>
                      </a:r>
                      <a:endParaRPr b="1" sz="1100">
                        <a:latin typeface="Times New Roman"/>
                        <a:ea typeface="Times New Roman"/>
                        <a:cs typeface="Times New Roman"/>
                        <a:sym typeface="Times New Roman"/>
                      </a:endParaRPr>
                    </a:p>
                  </a:txBody>
                  <a:tcPr marT="63500" marB="63500" marR="63500" marL="63500"/>
                </a:tc>
                <a:tc>
                  <a:txBody>
                    <a:bodyPr/>
                    <a:lstStyle/>
                    <a:p>
                      <a:pPr indent="0" lvl="0" marL="73761" rtl="0" algn="l">
                        <a:spcBef>
                          <a:spcPts val="0"/>
                        </a:spcBef>
                        <a:spcAft>
                          <a:spcPts val="0"/>
                        </a:spcAft>
                        <a:buNone/>
                      </a:pPr>
                      <a:r>
                        <a:rPr lang="es" sz="1100">
                          <a:latin typeface="Times New Roman"/>
                          <a:ea typeface="Times New Roman"/>
                          <a:cs typeface="Times New Roman"/>
                          <a:sym typeface="Times New Roman"/>
                        </a:rPr>
                        <a:t>Alta</a:t>
                      </a:r>
                      <a:endParaRPr sz="1100">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8"/>
          <p:cNvSpPr txBox="1"/>
          <p:nvPr>
            <p:ph type="title"/>
          </p:nvPr>
        </p:nvSpPr>
        <p:spPr>
          <a:xfrm>
            <a:off x="311700" y="172350"/>
            <a:ext cx="8520600" cy="572700"/>
          </a:xfrm>
          <a:prstGeom prst="rect">
            <a:avLst/>
          </a:prstGeom>
        </p:spPr>
        <p:txBody>
          <a:bodyPr anchorCtr="0" anchor="t" bIns="91425" lIns="91425" spcFirstLastPara="1" rIns="91425" wrap="square" tIns="91425">
            <a:normAutofit/>
          </a:bodyPr>
          <a:lstStyle/>
          <a:p>
            <a:pPr indent="0" lvl="0" marL="12192" rtl="0" algn="l">
              <a:spcBef>
                <a:spcPts val="0"/>
              </a:spcBef>
              <a:spcAft>
                <a:spcPts val="0"/>
              </a:spcAft>
              <a:buClr>
                <a:schemeClr val="dk1"/>
              </a:buClr>
              <a:buSzPts val="1100"/>
              <a:buFont typeface="Arial"/>
              <a:buNone/>
            </a:pPr>
            <a:r>
              <a:rPr b="1" lang="es" sz="1200" u="sng">
                <a:solidFill>
                  <a:srgbClr val="0000FF"/>
                </a:solidFill>
                <a:latin typeface="Times New Roman"/>
                <a:ea typeface="Times New Roman"/>
                <a:cs typeface="Times New Roman"/>
                <a:sym typeface="Times New Roman"/>
              </a:rPr>
              <a:t>Requerimientos NO Funcionales</a:t>
            </a:r>
            <a:endParaRPr/>
          </a:p>
        </p:txBody>
      </p:sp>
      <p:graphicFrame>
        <p:nvGraphicFramePr>
          <p:cNvPr id="228" name="Google Shape;228;p38"/>
          <p:cNvGraphicFramePr/>
          <p:nvPr/>
        </p:nvGraphicFramePr>
        <p:xfrm>
          <a:off x="1739900" y="1139825"/>
          <a:ext cx="3000000" cy="3000000"/>
        </p:xfrm>
        <a:graphic>
          <a:graphicData uri="http://schemas.openxmlformats.org/drawingml/2006/table">
            <a:tbl>
              <a:tblPr>
                <a:noFill/>
                <a:tableStyleId>{AB4CB640-F5D3-408D-8BCC-BA832DB1326D}</a:tableStyleId>
              </a:tblPr>
              <a:tblGrid>
                <a:gridCol w="1282700"/>
                <a:gridCol w="4381500"/>
              </a:tblGrid>
              <a:tr h="546100">
                <a:tc>
                  <a:txBody>
                    <a:bodyPr/>
                    <a:lstStyle/>
                    <a:p>
                      <a:pPr indent="4572" lvl="0" marL="76809" marR="185115" rtl="0" algn="l">
                        <a:lnSpc>
                          <a:spcPct val="95794"/>
                        </a:lnSpc>
                        <a:spcBef>
                          <a:spcPts val="0"/>
                        </a:spcBef>
                        <a:spcAft>
                          <a:spcPts val="0"/>
                        </a:spcAft>
                        <a:buNone/>
                      </a:pPr>
                      <a:r>
                        <a:rPr b="1" lang="es" sz="1100">
                          <a:latin typeface="Times New Roman"/>
                          <a:ea typeface="Times New Roman"/>
                          <a:cs typeface="Times New Roman"/>
                          <a:sym typeface="Times New Roman"/>
                        </a:rPr>
                        <a:t>Identificación  del  </a:t>
                      </a:r>
                      <a:endParaRPr b="1" sz="1100">
                        <a:latin typeface="Times New Roman"/>
                        <a:ea typeface="Times New Roman"/>
                        <a:cs typeface="Times New Roman"/>
                        <a:sym typeface="Times New Roman"/>
                      </a:endParaRPr>
                    </a:p>
                    <a:p>
                      <a:pPr indent="0" lvl="0" marL="81381" rtl="0" algn="l">
                        <a:spcBef>
                          <a:spcPts val="30"/>
                        </a:spcBef>
                        <a:spcAft>
                          <a:spcPts val="0"/>
                        </a:spcAft>
                        <a:buNone/>
                      </a:pPr>
                      <a:r>
                        <a:rPr b="1" lang="es" sz="1100">
                          <a:latin typeface="Times New Roman"/>
                          <a:ea typeface="Times New Roman"/>
                          <a:cs typeface="Times New Roman"/>
                          <a:sym typeface="Times New Roman"/>
                        </a:rPr>
                        <a:t>requerimiento:</a:t>
                      </a:r>
                      <a:endParaRPr b="1" sz="1100">
                        <a:latin typeface="Times New Roman"/>
                        <a:ea typeface="Times New Roman"/>
                        <a:cs typeface="Times New Roman"/>
                        <a:sym typeface="Times New Roman"/>
                      </a:endParaRPr>
                    </a:p>
                  </a:txBody>
                  <a:tcPr marT="63500" marB="63500" marR="63500" marL="63500"/>
                </a:tc>
                <a:tc>
                  <a:txBody>
                    <a:bodyPr/>
                    <a:lstStyle/>
                    <a:p>
                      <a:pPr indent="0" lvl="0" marL="85039" rtl="0" algn="l">
                        <a:spcBef>
                          <a:spcPts val="0"/>
                        </a:spcBef>
                        <a:spcAft>
                          <a:spcPts val="0"/>
                        </a:spcAft>
                        <a:buNone/>
                      </a:pPr>
                      <a:r>
                        <a:rPr lang="es" sz="1100">
                          <a:latin typeface="Times New Roman"/>
                          <a:ea typeface="Times New Roman"/>
                          <a:cs typeface="Times New Roman"/>
                          <a:sym typeface="Times New Roman"/>
                        </a:rPr>
                        <a:t>RNF 03</a:t>
                      </a:r>
                      <a:endParaRPr sz="1100">
                        <a:latin typeface="Times New Roman"/>
                        <a:ea typeface="Times New Roman"/>
                        <a:cs typeface="Times New Roman"/>
                        <a:sym typeface="Times New Roman"/>
                      </a:endParaRPr>
                    </a:p>
                  </a:txBody>
                  <a:tcPr marT="63500" marB="63500" marR="63500" marL="63500"/>
                </a:tc>
              </a:tr>
              <a:tr h="355600">
                <a:tc>
                  <a:txBody>
                    <a:bodyPr/>
                    <a:lstStyle/>
                    <a:p>
                      <a:pPr indent="0" lvl="0" marL="82143" rtl="0" algn="l">
                        <a:spcBef>
                          <a:spcPts val="0"/>
                        </a:spcBef>
                        <a:spcAft>
                          <a:spcPts val="0"/>
                        </a:spcAft>
                        <a:buNone/>
                      </a:pPr>
                      <a:r>
                        <a:rPr b="1" lang="es" sz="1100">
                          <a:latin typeface="Times New Roman"/>
                          <a:ea typeface="Times New Roman"/>
                          <a:cs typeface="Times New Roman"/>
                          <a:sym typeface="Times New Roman"/>
                        </a:rPr>
                        <a:t>Nombre del  </a:t>
                      </a:r>
                      <a:endParaRPr b="1" sz="1100">
                        <a:latin typeface="Times New Roman"/>
                        <a:ea typeface="Times New Roman"/>
                        <a:cs typeface="Times New Roman"/>
                        <a:sym typeface="Times New Roman"/>
                      </a:endParaRPr>
                    </a:p>
                    <a:p>
                      <a:pPr indent="0" lvl="0" marL="81381" rtl="0" algn="l">
                        <a:spcBef>
                          <a:spcPts val="0"/>
                        </a:spcBef>
                        <a:spcAft>
                          <a:spcPts val="0"/>
                        </a:spcAft>
                        <a:buNone/>
                      </a:pPr>
                      <a:r>
                        <a:rPr b="1" lang="es" sz="1100">
                          <a:latin typeface="Times New Roman"/>
                          <a:ea typeface="Times New Roman"/>
                          <a:cs typeface="Times New Roman"/>
                          <a:sym typeface="Times New Roman"/>
                        </a:rPr>
                        <a:t>requerimiento:</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15000"/>
                        </a:lnSpc>
                        <a:spcBef>
                          <a:spcPts val="0"/>
                        </a:spcBef>
                        <a:spcAft>
                          <a:spcPts val="0"/>
                        </a:spcAft>
                        <a:buNone/>
                      </a:pPr>
                      <a:r>
                        <a:rPr lang="es" sz="1100">
                          <a:latin typeface="Times New Roman"/>
                          <a:ea typeface="Times New Roman"/>
                          <a:cs typeface="Times New Roman"/>
                          <a:sym typeface="Times New Roman"/>
                        </a:rPr>
                        <a:t> Rendimiento</a:t>
                      </a:r>
                      <a:endParaRPr sz="1100">
                        <a:latin typeface="Times New Roman"/>
                        <a:ea typeface="Times New Roman"/>
                        <a:cs typeface="Times New Roman"/>
                        <a:sym typeface="Times New Roman"/>
                      </a:endParaRPr>
                    </a:p>
                  </a:txBody>
                  <a:tcPr marT="63500" marB="63500" marR="63500" marL="63500" anchor="ctr"/>
                </a:tc>
              </a:tr>
              <a:tr h="355600">
                <a:tc>
                  <a:txBody>
                    <a:bodyPr/>
                    <a:lstStyle/>
                    <a:p>
                      <a:pPr indent="0" lvl="0" marL="0" rtl="0" algn="ctr">
                        <a:spcBef>
                          <a:spcPts val="0"/>
                        </a:spcBef>
                        <a:spcAft>
                          <a:spcPts val="0"/>
                        </a:spcAft>
                        <a:buNone/>
                      </a:pPr>
                      <a:r>
                        <a:rPr b="1" lang="es" sz="1100">
                          <a:latin typeface="Times New Roman"/>
                          <a:ea typeface="Times New Roman"/>
                          <a:cs typeface="Times New Roman"/>
                          <a:sym typeface="Times New Roman"/>
                        </a:rPr>
                        <a:t>Características: </a:t>
                      </a:r>
                      <a:endParaRPr b="1" sz="1100">
                        <a:latin typeface="Times New Roman"/>
                        <a:ea typeface="Times New Roman"/>
                        <a:cs typeface="Times New Roman"/>
                        <a:sym typeface="Times New Roman"/>
                      </a:endParaRPr>
                    </a:p>
                  </a:txBody>
                  <a:tcPr marT="63500" marB="63500" marR="63500" marL="63500"/>
                </a:tc>
                <a:tc>
                  <a:txBody>
                    <a:bodyPr/>
                    <a:lstStyle/>
                    <a:p>
                      <a:pPr indent="0" lvl="0" marL="0" marR="763473" rtl="0" algn="l">
                        <a:lnSpc>
                          <a:spcPct val="95794"/>
                        </a:lnSpc>
                        <a:spcBef>
                          <a:spcPts val="0"/>
                        </a:spcBef>
                        <a:spcAft>
                          <a:spcPts val="0"/>
                        </a:spcAft>
                        <a:buNone/>
                      </a:pPr>
                      <a:r>
                        <a:rPr lang="es" sz="1100">
                          <a:latin typeface="Times New Roman"/>
                          <a:ea typeface="Times New Roman"/>
                          <a:cs typeface="Times New Roman"/>
                          <a:sym typeface="Times New Roman"/>
                        </a:rPr>
                        <a:t>Carácter de excelencia sobre cualquier proceso que realice el sistema.</a:t>
                      </a:r>
                      <a:endParaRPr sz="1100">
                        <a:latin typeface="Times New Roman"/>
                        <a:ea typeface="Times New Roman"/>
                        <a:cs typeface="Times New Roman"/>
                        <a:sym typeface="Times New Roman"/>
                      </a:endParaRPr>
                    </a:p>
                  </a:txBody>
                  <a:tcPr marT="63500" marB="63500" marR="63500" marL="63500"/>
                </a:tc>
              </a:tr>
              <a:tr h="355600">
                <a:tc>
                  <a:txBody>
                    <a:bodyPr/>
                    <a:lstStyle/>
                    <a:p>
                      <a:pPr indent="1828" lvl="0" marL="81381" marR="31648" rtl="0" algn="l">
                        <a:lnSpc>
                          <a:spcPct val="95794"/>
                        </a:lnSpc>
                        <a:spcBef>
                          <a:spcPts val="0"/>
                        </a:spcBef>
                        <a:spcAft>
                          <a:spcPts val="0"/>
                        </a:spcAft>
                        <a:buNone/>
                      </a:pPr>
                      <a:r>
                        <a:rPr b="1" lang="es" sz="1100">
                          <a:latin typeface="Times New Roman"/>
                          <a:ea typeface="Times New Roman"/>
                          <a:cs typeface="Times New Roman"/>
                          <a:sym typeface="Times New Roman"/>
                        </a:rPr>
                        <a:t>Descripción del  requerimiento:</a:t>
                      </a:r>
                      <a:endParaRPr b="1" sz="1100">
                        <a:latin typeface="Times New Roman"/>
                        <a:ea typeface="Times New Roman"/>
                        <a:cs typeface="Times New Roman"/>
                        <a:sym typeface="Times New Roman"/>
                      </a:endParaRPr>
                    </a:p>
                  </a:txBody>
                  <a:tcPr marT="63500" marB="63500" marR="63500" marL="63500"/>
                </a:tc>
                <a:tc>
                  <a:txBody>
                    <a:bodyPr/>
                    <a:lstStyle/>
                    <a:p>
                      <a:pPr indent="0" lvl="0" marL="0" marR="763473" rtl="0" algn="l">
                        <a:lnSpc>
                          <a:spcPct val="95794"/>
                        </a:lnSpc>
                        <a:spcBef>
                          <a:spcPts val="0"/>
                        </a:spcBef>
                        <a:spcAft>
                          <a:spcPts val="0"/>
                        </a:spcAft>
                        <a:buNone/>
                      </a:pPr>
                      <a:r>
                        <a:rPr lang="es" sz="1100">
                          <a:latin typeface="Times New Roman"/>
                          <a:ea typeface="Times New Roman"/>
                          <a:cs typeface="Times New Roman"/>
                          <a:sym typeface="Times New Roman"/>
                        </a:rPr>
                        <a:t>Se evalúa que la obtención, identificación y verificación en los documentos, analizará un 85% del total, en un tiempo máximo de 3 segundos sin un margen de error sobre cada dato, información o documento analizado.</a:t>
                      </a:r>
                      <a:endParaRPr sz="1100">
                        <a:latin typeface="Times New Roman"/>
                        <a:ea typeface="Times New Roman"/>
                        <a:cs typeface="Times New Roman"/>
                        <a:sym typeface="Times New Roman"/>
                      </a:endParaRPr>
                    </a:p>
                  </a:txBody>
                  <a:tcPr marT="63500" marB="63500" marR="63500" marL="63500" anchor="ctr"/>
                </a:tc>
              </a:tr>
              <a:tr h="355600">
                <a:tc>
                  <a:txBody>
                    <a:bodyPr/>
                    <a:lstStyle/>
                    <a:p>
                      <a:pPr indent="0" lvl="0" marL="83210" rtl="0" algn="l">
                        <a:spcBef>
                          <a:spcPts val="0"/>
                        </a:spcBef>
                        <a:spcAft>
                          <a:spcPts val="0"/>
                        </a:spcAft>
                        <a:buNone/>
                      </a:pPr>
                      <a:r>
                        <a:rPr b="1" lang="es" sz="1100">
                          <a:latin typeface="Times New Roman"/>
                          <a:ea typeface="Times New Roman"/>
                          <a:cs typeface="Times New Roman"/>
                          <a:sym typeface="Times New Roman"/>
                        </a:rPr>
                        <a:t>Prioridad de  </a:t>
                      </a:r>
                      <a:endParaRPr b="1" sz="1100">
                        <a:latin typeface="Times New Roman"/>
                        <a:ea typeface="Times New Roman"/>
                        <a:cs typeface="Times New Roman"/>
                        <a:sym typeface="Times New Roman"/>
                      </a:endParaRPr>
                    </a:p>
                    <a:p>
                      <a:pPr indent="0" lvl="0" marL="81381" rtl="0" algn="l">
                        <a:spcBef>
                          <a:spcPts val="0"/>
                        </a:spcBef>
                        <a:spcAft>
                          <a:spcPts val="0"/>
                        </a:spcAft>
                        <a:buNone/>
                      </a:pPr>
                      <a:r>
                        <a:rPr b="1" lang="es" sz="1100">
                          <a:latin typeface="Times New Roman"/>
                          <a:ea typeface="Times New Roman"/>
                          <a:cs typeface="Times New Roman"/>
                          <a:sym typeface="Times New Roman"/>
                        </a:rPr>
                        <a:t>requerimiento:</a:t>
                      </a:r>
                      <a:endParaRPr b="1" sz="1100">
                        <a:latin typeface="Times New Roman"/>
                        <a:ea typeface="Times New Roman"/>
                        <a:cs typeface="Times New Roman"/>
                        <a:sym typeface="Times New Roman"/>
                      </a:endParaRPr>
                    </a:p>
                  </a:txBody>
                  <a:tcPr marT="63500" marB="63500" marR="63500" marL="63500"/>
                </a:tc>
                <a:tc>
                  <a:txBody>
                    <a:bodyPr/>
                    <a:lstStyle/>
                    <a:p>
                      <a:pPr indent="0" lvl="0" marL="73761" rtl="0" algn="l">
                        <a:spcBef>
                          <a:spcPts val="0"/>
                        </a:spcBef>
                        <a:spcAft>
                          <a:spcPts val="0"/>
                        </a:spcAft>
                        <a:buNone/>
                      </a:pPr>
                      <a:r>
                        <a:rPr lang="es" sz="1100">
                          <a:latin typeface="Times New Roman"/>
                          <a:ea typeface="Times New Roman"/>
                          <a:cs typeface="Times New Roman"/>
                          <a:sym typeface="Times New Roman"/>
                        </a:rPr>
                        <a:t>Alta </a:t>
                      </a:r>
                      <a:endParaRPr sz="1100">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9"/>
          <p:cNvSpPr txBox="1"/>
          <p:nvPr>
            <p:ph type="title"/>
          </p:nvPr>
        </p:nvSpPr>
        <p:spPr>
          <a:xfrm>
            <a:off x="311700" y="181725"/>
            <a:ext cx="8520600" cy="572700"/>
          </a:xfrm>
          <a:prstGeom prst="rect">
            <a:avLst/>
          </a:prstGeom>
        </p:spPr>
        <p:txBody>
          <a:bodyPr anchorCtr="0" anchor="t" bIns="91425" lIns="91425" spcFirstLastPara="1" rIns="91425" wrap="square" tIns="91425">
            <a:normAutofit/>
          </a:bodyPr>
          <a:lstStyle/>
          <a:p>
            <a:pPr indent="0" lvl="0" marL="12192" rtl="0" algn="l">
              <a:spcBef>
                <a:spcPts val="0"/>
              </a:spcBef>
              <a:spcAft>
                <a:spcPts val="0"/>
              </a:spcAft>
              <a:buClr>
                <a:schemeClr val="dk1"/>
              </a:buClr>
              <a:buSzPts val="1100"/>
              <a:buFont typeface="Arial"/>
              <a:buNone/>
            </a:pPr>
            <a:r>
              <a:rPr b="1" lang="es" sz="1200" u="sng">
                <a:solidFill>
                  <a:srgbClr val="0000FF"/>
                </a:solidFill>
                <a:latin typeface="Times New Roman"/>
                <a:ea typeface="Times New Roman"/>
                <a:cs typeface="Times New Roman"/>
                <a:sym typeface="Times New Roman"/>
              </a:rPr>
              <a:t>Requerimientos NO Funcionales</a:t>
            </a:r>
            <a:endParaRPr/>
          </a:p>
        </p:txBody>
      </p:sp>
      <p:graphicFrame>
        <p:nvGraphicFramePr>
          <p:cNvPr id="234" name="Google Shape;234;p39"/>
          <p:cNvGraphicFramePr/>
          <p:nvPr/>
        </p:nvGraphicFramePr>
        <p:xfrm>
          <a:off x="1733550" y="1206500"/>
          <a:ext cx="3000000" cy="3000000"/>
        </p:xfrm>
        <a:graphic>
          <a:graphicData uri="http://schemas.openxmlformats.org/drawingml/2006/table">
            <a:tbl>
              <a:tblPr>
                <a:noFill/>
                <a:tableStyleId>{AB4CB640-F5D3-408D-8BCC-BA832DB1326D}</a:tableStyleId>
              </a:tblPr>
              <a:tblGrid>
                <a:gridCol w="1285875"/>
                <a:gridCol w="4391025"/>
              </a:tblGrid>
              <a:tr h="634450">
                <a:tc>
                  <a:txBody>
                    <a:bodyPr/>
                    <a:lstStyle/>
                    <a:p>
                      <a:pPr indent="4572" lvl="0" marL="76809" marR="185115" rtl="0" algn="l">
                        <a:lnSpc>
                          <a:spcPct val="95794"/>
                        </a:lnSpc>
                        <a:spcBef>
                          <a:spcPts val="0"/>
                        </a:spcBef>
                        <a:spcAft>
                          <a:spcPts val="0"/>
                        </a:spcAft>
                        <a:buNone/>
                      </a:pPr>
                      <a:r>
                        <a:rPr b="1" lang="es" sz="1100">
                          <a:latin typeface="Times New Roman"/>
                          <a:ea typeface="Times New Roman"/>
                          <a:cs typeface="Times New Roman"/>
                          <a:sym typeface="Times New Roman"/>
                        </a:rPr>
                        <a:t>Identificación  del  </a:t>
                      </a:r>
                      <a:endParaRPr b="1" sz="1100">
                        <a:latin typeface="Times New Roman"/>
                        <a:ea typeface="Times New Roman"/>
                        <a:cs typeface="Times New Roman"/>
                        <a:sym typeface="Times New Roman"/>
                      </a:endParaRPr>
                    </a:p>
                    <a:p>
                      <a:pPr indent="0" lvl="0" marL="81381" rtl="0" algn="l">
                        <a:spcBef>
                          <a:spcPts val="30"/>
                        </a:spcBef>
                        <a:spcAft>
                          <a:spcPts val="0"/>
                        </a:spcAft>
                        <a:buNone/>
                      </a:pPr>
                      <a:r>
                        <a:rPr b="1" lang="es" sz="1100">
                          <a:latin typeface="Times New Roman"/>
                          <a:ea typeface="Times New Roman"/>
                          <a:cs typeface="Times New Roman"/>
                          <a:sym typeface="Times New Roman"/>
                        </a:rPr>
                        <a:t>requerimiento:</a:t>
                      </a:r>
                      <a:endParaRPr b="1" sz="1100">
                        <a:latin typeface="Times New Roman"/>
                        <a:ea typeface="Times New Roman"/>
                        <a:cs typeface="Times New Roman"/>
                        <a:sym typeface="Times New Roman"/>
                      </a:endParaRPr>
                    </a:p>
                  </a:txBody>
                  <a:tcPr marT="63500" marB="63500" marR="63500" marL="63500"/>
                </a:tc>
                <a:tc>
                  <a:txBody>
                    <a:bodyPr/>
                    <a:lstStyle/>
                    <a:p>
                      <a:pPr indent="0" lvl="0" marL="85039" rtl="0" algn="l">
                        <a:spcBef>
                          <a:spcPts val="0"/>
                        </a:spcBef>
                        <a:spcAft>
                          <a:spcPts val="0"/>
                        </a:spcAft>
                        <a:buNone/>
                      </a:pPr>
                      <a:r>
                        <a:rPr lang="es" sz="1100">
                          <a:latin typeface="Times New Roman"/>
                          <a:ea typeface="Times New Roman"/>
                          <a:cs typeface="Times New Roman"/>
                          <a:sym typeface="Times New Roman"/>
                        </a:rPr>
                        <a:t>RNF 04</a:t>
                      </a:r>
                      <a:endParaRPr sz="1100">
                        <a:latin typeface="Times New Roman"/>
                        <a:ea typeface="Times New Roman"/>
                        <a:cs typeface="Times New Roman"/>
                        <a:sym typeface="Times New Roman"/>
                      </a:endParaRPr>
                    </a:p>
                  </a:txBody>
                  <a:tcPr marT="63500" marB="63500" marR="63500" marL="63500"/>
                </a:tc>
              </a:tr>
              <a:tr h="464850">
                <a:tc>
                  <a:txBody>
                    <a:bodyPr/>
                    <a:lstStyle/>
                    <a:p>
                      <a:pPr indent="0" lvl="0" marL="82143" rtl="0" algn="l">
                        <a:spcBef>
                          <a:spcPts val="0"/>
                        </a:spcBef>
                        <a:spcAft>
                          <a:spcPts val="0"/>
                        </a:spcAft>
                        <a:buNone/>
                      </a:pPr>
                      <a:r>
                        <a:rPr b="1" lang="es" sz="1100">
                          <a:latin typeface="Times New Roman"/>
                          <a:ea typeface="Times New Roman"/>
                          <a:cs typeface="Times New Roman"/>
                          <a:sym typeface="Times New Roman"/>
                        </a:rPr>
                        <a:t>Nombre del  </a:t>
                      </a:r>
                      <a:endParaRPr b="1" sz="1100">
                        <a:latin typeface="Times New Roman"/>
                        <a:ea typeface="Times New Roman"/>
                        <a:cs typeface="Times New Roman"/>
                        <a:sym typeface="Times New Roman"/>
                      </a:endParaRPr>
                    </a:p>
                    <a:p>
                      <a:pPr indent="0" lvl="0" marL="81381" rtl="0" algn="l">
                        <a:spcBef>
                          <a:spcPts val="0"/>
                        </a:spcBef>
                        <a:spcAft>
                          <a:spcPts val="0"/>
                        </a:spcAft>
                        <a:buNone/>
                      </a:pPr>
                      <a:r>
                        <a:rPr b="1" lang="es" sz="1100">
                          <a:latin typeface="Times New Roman"/>
                          <a:ea typeface="Times New Roman"/>
                          <a:cs typeface="Times New Roman"/>
                          <a:sym typeface="Times New Roman"/>
                        </a:rPr>
                        <a:t>requerimiento:</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15000"/>
                        </a:lnSpc>
                        <a:spcBef>
                          <a:spcPts val="0"/>
                        </a:spcBef>
                        <a:spcAft>
                          <a:spcPts val="0"/>
                        </a:spcAft>
                        <a:buNone/>
                      </a:pPr>
                      <a:r>
                        <a:rPr lang="es" sz="1100">
                          <a:latin typeface="Times New Roman"/>
                          <a:ea typeface="Times New Roman"/>
                          <a:cs typeface="Times New Roman"/>
                          <a:sym typeface="Times New Roman"/>
                        </a:rPr>
                        <a:t>Privacidad.</a:t>
                      </a:r>
                      <a:endParaRPr sz="1100">
                        <a:latin typeface="Times New Roman"/>
                        <a:ea typeface="Times New Roman"/>
                        <a:cs typeface="Times New Roman"/>
                        <a:sym typeface="Times New Roman"/>
                      </a:endParaRPr>
                    </a:p>
                  </a:txBody>
                  <a:tcPr marT="63500" marB="63500" marR="63500" marL="63500" anchor="ctr"/>
                </a:tc>
              </a:tr>
              <a:tr h="502550">
                <a:tc>
                  <a:txBody>
                    <a:bodyPr/>
                    <a:lstStyle/>
                    <a:p>
                      <a:pPr indent="0" lvl="0" marL="0" rtl="0" algn="ctr">
                        <a:spcBef>
                          <a:spcPts val="0"/>
                        </a:spcBef>
                        <a:spcAft>
                          <a:spcPts val="0"/>
                        </a:spcAft>
                        <a:buNone/>
                      </a:pPr>
                      <a:r>
                        <a:rPr b="1" lang="es" sz="1100">
                          <a:latin typeface="Times New Roman"/>
                          <a:ea typeface="Times New Roman"/>
                          <a:cs typeface="Times New Roman"/>
                          <a:sym typeface="Times New Roman"/>
                        </a:rPr>
                        <a:t>Características: </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lnSpc>
                          <a:spcPct val="115000"/>
                        </a:lnSpc>
                        <a:spcBef>
                          <a:spcPts val="0"/>
                        </a:spcBef>
                        <a:spcAft>
                          <a:spcPts val="0"/>
                        </a:spcAft>
                        <a:buNone/>
                      </a:pPr>
                      <a:r>
                        <a:rPr lang="es" sz="1100">
                          <a:latin typeface="Times New Roman"/>
                          <a:ea typeface="Times New Roman"/>
                          <a:cs typeface="Times New Roman"/>
                          <a:sym typeface="Times New Roman"/>
                        </a:rPr>
                        <a:t> Se garantizará la protección de los datos y documentos de cada usuario y sub-usuario (empresa y aspirante o preseleccionado).</a:t>
                      </a:r>
                      <a:endParaRPr sz="1100">
                        <a:latin typeface="Times New Roman"/>
                        <a:ea typeface="Times New Roman"/>
                        <a:cs typeface="Times New Roman"/>
                        <a:sym typeface="Times New Roman"/>
                      </a:endParaRPr>
                    </a:p>
                  </a:txBody>
                  <a:tcPr marT="63500" marB="63500" marR="63500" marL="63500"/>
                </a:tc>
              </a:tr>
              <a:tr h="634450">
                <a:tc>
                  <a:txBody>
                    <a:bodyPr/>
                    <a:lstStyle/>
                    <a:p>
                      <a:pPr indent="1828" lvl="0" marL="81381" marR="31648" rtl="0" algn="l">
                        <a:lnSpc>
                          <a:spcPct val="95794"/>
                        </a:lnSpc>
                        <a:spcBef>
                          <a:spcPts val="0"/>
                        </a:spcBef>
                        <a:spcAft>
                          <a:spcPts val="0"/>
                        </a:spcAft>
                        <a:buNone/>
                      </a:pPr>
                      <a:r>
                        <a:rPr b="1" lang="es" sz="1100">
                          <a:latin typeface="Times New Roman"/>
                          <a:ea typeface="Times New Roman"/>
                          <a:cs typeface="Times New Roman"/>
                          <a:sym typeface="Times New Roman"/>
                        </a:rPr>
                        <a:t>Descripción del  requerimiento:</a:t>
                      </a:r>
                      <a:endParaRPr b="1" sz="1100">
                        <a:latin typeface="Times New Roman"/>
                        <a:ea typeface="Times New Roman"/>
                        <a:cs typeface="Times New Roman"/>
                        <a:sym typeface="Times New Roman"/>
                      </a:endParaRPr>
                    </a:p>
                  </a:txBody>
                  <a:tcPr marT="63500" marB="63500" marR="63500" marL="63500"/>
                </a:tc>
                <a:tc>
                  <a:txBody>
                    <a:bodyPr/>
                    <a:lstStyle/>
                    <a:p>
                      <a:pPr indent="0" lvl="0" marL="77724" marR="763473" rtl="0" algn="l">
                        <a:lnSpc>
                          <a:spcPct val="95794"/>
                        </a:lnSpc>
                        <a:spcBef>
                          <a:spcPts val="0"/>
                        </a:spcBef>
                        <a:spcAft>
                          <a:spcPts val="0"/>
                        </a:spcAft>
                        <a:buNone/>
                      </a:pPr>
                      <a:r>
                        <a:rPr lang="es" sz="1100">
                          <a:latin typeface="Times New Roman"/>
                          <a:ea typeface="Times New Roman"/>
                          <a:cs typeface="Times New Roman"/>
                          <a:sym typeface="Times New Roman"/>
                        </a:rPr>
                        <a:t>A medida que los usuarios carguen su documentación  al sistema se le garantizará que localización y vulnerabilidad de estos mantendrá una seguridad y privacidad óptima.</a:t>
                      </a:r>
                      <a:endParaRPr sz="1100">
                        <a:latin typeface="Times New Roman"/>
                        <a:ea typeface="Times New Roman"/>
                        <a:cs typeface="Times New Roman"/>
                        <a:sym typeface="Times New Roman"/>
                      </a:endParaRPr>
                    </a:p>
                  </a:txBody>
                  <a:tcPr marT="63500" marB="63500" marR="63500" marL="63500" anchor="ctr"/>
                </a:tc>
              </a:tr>
              <a:tr h="464850">
                <a:tc>
                  <a:txBody>
                    <a:bodyPr/>
                    <a:lstStyle/>
                    <a:p>
                      <a:pPr indent="0" lvl="0" marL="83210" rtl="0" algn="l">
                        <a:spcBef>
                          <a:spcPts val="0"/>
                        </a:spcBef>
                        <a:spcAft>
                          <a:spcPts val="0"/>
                        </a:spcAft>
                        <a:buNone/>
                      </a:pPr>
                      <a:r>
                        <a:rPr b="1" lang="es" sz="1100">
                          <a:latin typeface="Times New Roman"/>
                          <a:ea typeface="Times New Roman"/>
                          <a:cs typeface="Times New Roman"/>
                          <a:sym typeface="Times New Roman"/>
                        </a:rPr>
                        <a:t>Prioridad de  </a:t>
                      </a:r>
                      <a:endParaRPr b="1" sz="1100">
                        <a:latin typeface="Times New Roman"/>
                        <a:ea typeface="Times New Roman"/>
                        <a:cs typeface="Times New Roman"/>
                        <a:sym typeface="Times New Roman"/>
                      </a:endParaRPr>
                    </a:p>
                    <a:p>
                      <a:pPr indent="0" lvl="0" marL="81381" rtl="0" algn="l">
                        <a:spcBef>
                          <a:spcPts val="0"/>
                        </a:spcBef>
                        <a:spcAft>
                          <a:spcPts val="0"/>
                        </a:spcAft>
                        <a:buNone/>
                      </a:pPr>
                      <a:r>
                        <a:rPr b="1" lang="es" sz="1100">
                          <a:latin typeface="Times New Roman"/>
                          <a:ea typeface="Times New Roman"/>
                          <a:cs typeface="Times New Roman"/>
                          <a:sym typeface="Times New Roman"/>
                        </a:rPr>
                        <a:t>requerimiento:</a:t>
                      </a:r>
                      <a:endParaRPr b="1" sz="1100">
                        <a:latin typeface="Times New Roman"/>
                        <a:ea typeface="Times New Roman"/>
                        <a:cs typeface="Times New Roman"/>
                        <a:sym typeface="Times New Roman"/>
                      </a:endParaRPr>
                    </a:p>
                  </a:txBody>
                  <a:tcPr marT="63500" marB="63500" marR="63500" marL="63500"/>
                </a:tc>
                <a:tc>
                  <a:txBody>
                    <a:bodyPr/>
                    <a:lstStyle/>
                    <a:p>
                      <a:pPr indent="0" lvl="0" marL="73761" rtl="0" algn="l">
                        <a:spcBef>
                          <a:spcPts val="0"/>
                        </a:spcBef>
                        <a:spcAft>
                          <a:spcPts val="0"/>
                        </a:spcAft>
                        <a:buNone/>
                      </a:pPr>
                      <a:r>
                        <a:rPr lang="es" sz="1100">
                          <a:latin typeface="Times New Roman"/>
                          <a:ea typeface="Times New Roman"/>
                          <a:cs typeface="Times New Roman"/>
                          <a:sym typeface="Times New Roman"/>
                        </a:rPr>
                        <a:t>Alta </a:t>
                      </a:r>
                      <a:endParaRPr sz="1100">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0"/>
          <p:cNvSpPr txBox="1"/>
          <p:nvPr>
            <p:ph type="title"/>
          </p:nvPr>
        </p:nvSpPr>
        <p:spPr>
          <a:xfrm>
            <a:off x="255275" y="2908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s">
                <a:latin typeface="Georgia"/>
                <a:ea typeface="Georgia"/>
                <a:cs typeface="Georgia"/>
                <a:sym typeface="Georgia"/>
              </a:rPr>
              <a:t>UML CASOS DE USO </a:t>
            </a:r>
            <a:endParaRPr/>
          </a:p>
        </p:txBody>
      </p:sp>
      <p:sp>
        <p:nvSpPr>
          <p:cNvPr id="240" name="Google Shape;240;p40"/>
          <p:cNvSpPr txBox="1"/>
          <p:nvPr>
            <p:ph idx="1" type="body"/>
          </p:nvPr>
        </p:nvSpPr>
        <p:spPr>
          <a:xfrm>
            <a:off x="686425" y="1160550"/>
            <a:ext cx="7663500" cy="282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700">
                <a:solidFill>
                  <a:schemeClr val="dk1"/>
                </a:solidFill>
              </a:rPr>
              <a:t>El Lenguaje Unificado de Modelado (UML), fue diseñado para detallar, plasmar, evidenciar y fabricar una aplicación desde varias perspectivas, en los diferentes tipos de UML se encuentra uno en particular, este es de los casos de usos, el cual se implementó durante el desarrollo del proyecto.</a:t>
            </a:r>
            <a:endParaRPr sz="1700">
              <a:solidFill>
                <a:schemeClr val="dk1"/>
              </a:solidFill>
            </a:endParaRPr>
          </a:p>
          <a:p>
            <a:pPr indent="0" lvl="0" marL="0" rtl="0" algn="l">
              <a:spcBef>
                <a:spcPts val="1200"/>
              </a:spcBef>
              <a:spcAft>
                <a:spcPts val="0"/>
              </a:spcAft>
              <a:buClr>
                <a:schemeClr val="dk1"/>
              </a:buClr>
              <a:buSzPts val="1100"/>
              <a:buFont typeface="Arial"/>
              <a:buNone/>
            </a:pPr>
            <a:r>
              <a:rPr lang="es" sz="1700">
                <a:solidFill>
                  <a:schemeClr val="dk1"/>
                </a:solidFill>
              </a:rPr>
              <a:t>Los diagramas de caso de uso permiten acoplar la vista del funcionamiento sobre un sistema y representa el comportamiento del sistema en la interacción con el usuario para que este alcance objetivos.</a:t>
            </a:r>
            <a:endParaRPr sz="1700">
              <a:solidFill>
                <a:schemeClr val="dk1"/>
              </a:solidFill>
            </a:endParaRPr>
          </a:p>
          <a:p>
            <a:pPr indent="0" lvl="0" marL="0" rtl="0" algn="r">
              <a:spcBef>
                <a:spcPts val="1200"/>
              </a:spcBef>
              <a:spcAft>
                <a:spcPts val="1200"/>
              </a:spcAft>
              <a:buClr>
                <a:schemeClr val="dk1"/>
              </a:buClr>
              <a:buSzPts val="1100"/>
              <a:buFont typeface="Arial"/>
              <a:buNone/>
            </a:pPr>
            <a:r>
              <a:rPr lang="es" sz="1500">
                <a:solidFill>
                  <a:schemeClr val="dk1"/>
                </a:solidFill>
              </a:rPr>
              <a:t>(Francisco G., Alicia G. 2018)</a:t>
            </a:r>
            <a:endParaRPr sz="1200">
              <a:solidFill>
                <a:srgbClr val="00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1"/>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UML CASOS DE USO</a:t>
            </a:r>
            <a:endParaRPr>
              <a:latin typeface="Georgia"/>
              <a:ea typeface="Georgia"/>
              <a:cs typeface="Georgia"/>
              <a:sym typeface="Georgia"/>
            </a:endParaRPr>
          </a:p>
        </p:txBody>
      </p:sp>
      <p:sp>
        <p:nvSpPr>
          <p:cNvPr id="246" name="Google Shape;246;p41"/>
          <p:cNvSpPr txBox="1"/>
          <p:nvPr/>
        </p:nvSpPr>
        <p:spPr>
          <a:xfrm>
            <a:off x="0" y="4845200"/>
            <a:ext cx="58047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u="sng">
                <a:solidFill>
                  <a:schemeClr val="hlink"/>
                </a:solidFill>
                <a:hlinkClick r:id="rId3"/>
              </a:rPr>
              <a:t>https://app.diagrams.net/#G1W69PUwx2RWcfsk7f__sI6p_LdvR7oVqA</a:t>
            </a:r>
            <a:endParaRPr sz="900"/>
          </a:p>
          <a:p>
            <a:pPr indent="0" lvl="0" marL="0" rtl="0" algn="l">
              <a:spcBef>
                <a:spcPts val="0"/>
              </a:spcBef>
              <a:spcAft>
                <a:spcPts val="0"/>
              </a:spcAft>
              <a:buNone/>
            </a:pPr>
            <a:r>
              <a:t/>
            </a:r>
            <a:endParaRPr/>
          </a:p>
        </p:txBody>
      </p:sp>
      <p:pic>
        <p:nvPicPr>
          <p:cNvPr id="247" name="Google Shape;247;p41"/>
          <p:cNvPicPr preferRelativeResize="0"/>
          <p:nvPr/>
        </p:nvPicPr>
        <p:blipFill>
          <a:blip r:embed="rId4">
            <a:alphaModFix/>
          </a:blip>
          <a:stretch>
            <a:fillRect/>
          </a:stretch>
        </p:blipFill>
        <p:spPr>
          <a:xfrm>
            <a:off x="3104500" y="572700"/>
            <a:ext cx="2934988" cy="42660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idx="1" type="subTitle"/>
          </p:nvPr>
        </p:nvSpPr>
        <p:spPr>
          <a:xfrm>
            <a:off x="409350" y="636250"/>
            <a:ext cx="5018400" cy="1763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AutoNum type="arabicPeriod"/>
            </a:pPr>
            <a:r>
              <a:rPr lang="es" sz="1800" u="sng">
                <a:solidFill>
                  <a:schemeClr val="hlink"/>
                </a:solidFill>
                <a:hlinkClick action="ppaction://hlinkshowjump?jump=nextslide"/>
              </a:rPr>
              <a:t>Planteamiento del problema</a:t>
            </a:r>
            <a:endParaRPr sz="1800">
              <a:solidFill>
                <a:srgbClr val="000000"/>
              </a:solidFill>
            </a:endParaRPr>
          </a:p>
          <a:p>
            <a:pPr indent="-342900" lvl="0" marL="457200" rtl="0" algn="l">
              <a:spcBef>
                <a:spcPts val="0"/>
              </a:spcBef>
              <a:spcAft>
                <a:spcPts val="0"/>
              </a:spcAft>
              <a:buClr>
                <a:srgbClr val="000000"/>
              </a:buClr>
              <a:buSzPts val="1800"/>
              <a:buAutoNum type="arabicPeriod"/>
            </a:pPr>
            <a:r>
              <a:rPr lang="es" sz="1800" u="sng">
                <a:solidFill>
                  <a:schemeClr val="hlink"/>
                </a:solidFill>
                <a:hlinkClick action="ppaction://hlinksldjump" r:id="rId3"/>
              </a:rPr>
              <a:t>Objetivo general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u="sng">
                <a:solidFill>
                  <a:schemeClr val="hlink"/>
                </a:solidFill>
                <a:hlinkClick action="ppaction://hlinksldjump" r:id="rId4"/>
              </a:rPr>
              <a:t>Objetivos específicos</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u="sng">
                <a:solidFill>
                  <a:schemeClr val="hlink"/>
                </a:solidFill>
                <a:hlinkClick action="ppaction://hlinksldjump" r:id="rId5"/>
              </a:rPr>
              <a:t>Justificación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u="sng">
                <a:solidFill>
                  <a:schemeClr val="hlink"/>
                </a:solidFill>
                <a:hlinkClick action="ppaction://hlinksldjump" r:id="rId6"/>
              </a:rPr>
              <a:t>Delimitación y alcance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u="sng">
                <a:solidFill>
                  <a:schemeClr val="hlink"/>
                </a:solidFill>
                <a:hlinkClick action="ppaction://hlinksldjump" r:id="rId7"/>
              </a:rPr>
              <a:t>Técnicas e instrumentos de recolección</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0" lvl="0" marL="457200" rtl="0" algn="l">
              <a:spcBef>
                <a:spcPts val="0"/>
              </a:spcBef>
              <a:spcAft>
                <a:spcPts val="0"/>
              </a:spcAft>
              <a:buNone/>
            </a:pPr>
            <a:r>
              <a:t/>
            </a:r>
            <a:endParaRPr sz="1500">
              <a:solidFill>
                <a:schemeClr val="dk1"/>
              </a:solidFill>
            </a:endParaRPr>
          </a:p>
          <a:p>
            <a:pPr indent="0" lvl="0" marL="457200" rtl="0" algn="l">
              <a:spcBef>
                <a:spcPts val="0"/>
              </a:spcBef>
              <a:spcAft>
                <a:spcPts val="0"/>
              </a:spcAft>
              <a:buNone/>
            </a:pPr>
            <a:r>
              <a:t/>
            </a:r>
            <a:endParaRPr sz="2200">
              <a:solidFill>
                <a:schemeClr val="dk1"/>
              </a:solidFill>
            </a:endParaRPr>
          </a:p>
        </p:txBody>
      </p:sp>
      <p:sp>
        <p:nvSpPr>
          <p:cNvPr id="67" name="Google Shape;67;p15"/>
          <p:cNvSpPr txBox="1"/>
          <p:nvPr/>
        </p:nvSpPr>
        <p:spPr>
          <a:xfrm>
            <a:off x="409350" y="66850"/>
            <a:ext cx="83253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500">
                <a:latin typeface="Georgia"/>
                <a:ea typeface="Georgia"/>
                <a:cs typeface="Georgia"/>
                <a:sym typeface="Georgia"/>
              </a:rPr>
              <a:t>TABLA DE CONTENIDO </a:t>
            </a:r>
            <a:endParaRPr sz="2500">
              <a:latin typeface="Georgia"/>
              <a:ea typeface="Georgia"/>
              <a:cs typeface="Georgia"/>
              <a:sym typeface="Georgia"/>
            </a:endParaRPr>
          </a:p>
        </p:txBody>
      </p:sp>
      <p:pic>
        <p:nvPicPr>
          <p:cNvPr id="68" name="Google Shape;68;p15"/>
          <p:cNvPicPr preferRelativeResize="0"/>
          <p:nvPr/>
        </p:nvPicPr>
        <p:blipFill rotWithShape="1">
          <a:blip r:embed="rId8">
            <a:alphaModFix/>
          </a:blip>
          <a:srcRect b="0" l="10066" r="14416" t="0"/>
          <a:stretch/>
        </p:blipFill>
        <p:spPr>
          <a:xfrm rot="-573757">
            <a:off x="1602125" y="2610450"/>
            <a:ext cx="1555600" cy="1763275"/>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A="86000" stPos="0" sy="-100000" ky="0"/>
          </a:effectLst>
        </p:spPr>
      </p:pic>
      <p:sp>
        <p:nvSpPr>
          <p:cNvPr id="69" name="Google Shape;69;p15"/>
          <p:cNvSpPr txBox="1"/>
          <p:nvPr/>
        </p:nvSpPr>
        <p:spPr>
          <a:xfrm>
            <a:off x="4628425" y="2688400"/>
            <a:ext cx="4644300" cy="206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1"/>
                </a:solidFill>
              </a:rPr>
              <a:t>07.  </a:t>
            </a:r>
            <a:r>
              <a:rPr lang="es" sz="1800" u="sng">
                <a:solidFill>
                  <a:schemeClr val="hlink"/>
                </a:solidFill>
                <a:hlinkClick action="ppaction://hlinksldjump" r:id="rId9"/>
              </a:rPr>
              <a:t> Formulario de encuesta</a:t>
            </a:r>
            <a:endParaRPr sz="1800">
              <a:solidFill>
                <a:schemeClr val="dk1"/>
              </a:solidFill>
            </a:endParaRPr>
          </a:p>
          <a:p>
            <a:pPr indent="-540000" lvl="0" marL="540000" rtl="0" algn="l">
              <a:spcBef>
                <a:spcPts val="0"/>
              </a:spcBef>
              <a:spcAft>
                <a:spcPts val="0"/>
              </a:spcAft>
              <a:buNone/>
            </a:pPr>
            <a:r>
              <a:rPr lang="es" sz="1800">
                <a:solidFill>
                  <a:schemeClr val="dk1"/>
                </a:solidFill>
              </a:rPr>
              <a:t>08.  </a:t>
            </a:r>
            <a:r>
              <a:rPr lang="es" sz="1800" u="sng">
                <a:solidFill>
                  <a:schemeClr val="hlink"/>
                </a:solidFill>
                <a:hlinkClick action="ppaction://hlinksldjump" r:id="rId10"/>
              </a:rPr>
              <a:t> BPM de empresa del proceso de contratación actual</a:t>
            </a:r>
            <a:endParaRPr sz="1800">
              <a:solidFill>
                <a:schemeClr val="dk1"/>
              </a:solidFill>
            </a:endParaRPr>
          </a:p>
          <a:p>
            <a:pPr indent="-540000" lvl="0" marL="540000" rtl="0" algn="l">
              <a:spcBef>
                <a:spcPts val="0"/>
              </a:spcBef>
              <a:spcAft>
                <a:spcPts val="0"/>
              </a:spcAft>
              <a:buNone/>
            </a:pPr>
            <a:r>
              <a:rPr lang="es" sz="1800">
                <a:solidFill>
                  <a:schemeClr val="dk1"/>
                </a:solidFill>
              </a:rPr>
              <a:t>09.  </a:t>
            </a:r>
            <a:r>
              <a:rPr lang="es" sz="1800" u="sng">
                <a:solidFill>
                  <a:schemeClr val="hlink"/>
                </a:solidFill>
                <a:hlinkClick action="ppaction://hlinksldjump" r:id="rId11"/>
              </a:rPr>
              <a:t> BPM de la plataforma, automatizando el proceso de contratación</a:t>
            </a:r>
            <a:endParaRPr sz="1800">
              <a:solidFill>
                <a:schemeClr val="dk1"/>
              </a:solidFill>
            </a:endParaRPr>
          </a:p>
          <a:p>
            <a:pPr indent="0" lvl="0" marL="0" rtl="0" algn="l">
              <a:spcBef>
                <a:spcPts val="0"/>
              </a:spcBef>
              <a:spcAft>
                <a:spcPts val="0"/>
              </a:spcAft>
              <a:buNone/>
            </a:pPr>
            <a:r>
              <a:rPr lang="es" sz="1800">
                <a:solidFill>
                  <a:schemeClr val="dk1"/>
                </a:solidFill>
              </a:rPr>
              <a:t>10.  </a:t>
            </a:r>
            <a:r>
              <a:rPr lang="es" sz="1800" u="sng">
                <a:solidFill>
                  <a:schemeClr val="hlink"/>
                </a:solidFill>
                <a:hlinkClick action="ppaction://hlinksldjump" r:id="rId12"/>
              </a:rPr>
              <a:t> Requisitos de software</a:t>
            </a:r>
            <a:endParaRPr sz="1800">
              <a:solidFill>
                <a:schemeClr val="dk1"/>
              </a:solidFill>
            </a:endParaRPr>
          </a:p>
          <a:p>
            <a:pPr indent="0" lvl="0" marL="0" rtl="0" algn="l">
              <a:spcBef>
                <a:spcPts val="0"/>
              </a:spcBef>
              <a:spcAft>
                <a:spcPts val="0"/>
              </a:spcAft>
              <a:buNone/>
            </a:pPr>
            <a:r>
              <a:rPr lang="es" sz="1800">
                <a:solidFill>
                  <a:schemeClr val="dk1"/>
                </a:solidFill>
              </a:rPr>
              <a:t>11.   UML casos de uso</a:t>
            </a:r>
            <a:endParaRPr sz="1800">
              <a:solidFill>
                <a:schemeClr val="dk1"/>
              </a:solidFill>
            </a:endParaRPr>
          </a:p>
          <a:p>
            <a:pPr indent="0" lvl="0" marL="0" rtl="0" algn="l">
              <a:spcBef>
                <a:spcPts val="0"/>
              </a:spcBef>
              <a:spcAft>
                <a:spcPts val="0"/>
              </a:spcAft>
              <a:buNone/>
            </a:pPr>
            <a:r>
              <a:rPr lang="es" sz="1800">
                <a:solidFill>
                  <a:schemeClr val="dk1"/>
                </a:solidFill>
              </a:rPr>
              <a:t>12.   Versionamento  </a:t>
            </a:r>
            <a:r>
              <a:rPr lang="es" sz="1800">
                <a:solidFill>
                  <a:schemeClr val="dk1"/>
                </a:solidFill>
              </a:rPr>
              <a:t> </a:t>
            </a:r>
            <a:endParaRPr sz="1800">
              <a:solidFill>
                <a:schemeClr val="dk1"/>
              </a:solidFill>
            </a:endParaRPr>
          </a:p>
        </p:txBody>
      </p:sp>
      <p:sp>
        <p:nvSpPr>
          <p:cNvPr id="70" name="Google Shape;70;p15"/>
          <p:cNvSpPr txBox="1"/>
          <p:nvPr/>
        </p:nvSpPr>
        <p:spPr>
          <a:xfrm>
            <a:off x="122225" y="4401925"/>
            <a:ext cx="4259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800">
                <a:latin typeface="Times New Roman"/>
                <a:ea typeface="Times New Roman"/>
                <a:cs typeface="Times New Roman"/>
                <a:sym typeface="Times New Roman"/>
              </a:rPr>
              <a:t>Tomado de: Art4sale, 123RF “Foto de archivo - Hombre apuntando hacia arriba. Retrato de hombre de dibujos animados en camiseta roja. Ilustración de vector en un estilo plano”.Disponible en: </a:t>
            </a:r>
            <a:r>
              <a:rPr lang="es" sz="800" u="sng">
                <a:latin typeface="Times New Roman"/>
                <a:ea typeface="Times New Roman"/>
                <a:cs typeface="Times New Roman"/>
                <a:sym typeface="Times New Roman"/>
                <a:hlinkClick r:id="rId13"/>
              </a:rPr>
              <a:t>https://es.123rf.com/photo_78910484_hombre-apuntando-hacia-arriba-retrato-de-hombre-de-dibujos-animados-en-camiseta-roja-ilustraci%C3%B3n-de-vec.html</a:t>
            </a:r>
            <a:r>
              <a:rPr lang="es" sz="800">
                <a:latin typeface="Times New Roman"/>
                <a:ea typeface="Times New Roman"/>
                <a:cs typeface="Times New Roman"/>
                <a:sym typeface="Times New Roman"/>
              </a:rPr>
              <a:t> </a:t>
            </a:r>
            <a:endParaRPr sz="800">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graphicFrame>
        <p:nvGraphicFramePr>
          <p:cNvPr id="252" name="Google Shape;252;p42"/>
          <p:cNvGraphicFramePr/>
          <p:nvPr/>
        </p:nvGraphicFramePr>
        <p:xfrm>
          <a:off x="157988" y="400050"/>
          <a:ext cx="3000000" cy="3000000"/>
        </p:xfrm>
        <a:graphic>
          <a:graphicData uri="http://schemas.openxmlformats.org/drawingml/2006/table">
            <a:tbl>
              <a:tblPr bandRow="1">
                <a:noFill/>
                <a:tableStyleId>{7ACB6222-4D23-445E-B8A7-EF1F6A18E8B3}</a:tableStyleId>
              </a:tblPr>
              <a:tblGrid>
                <a:gridCol w="1217800"/>
                <a:gridCol w="1593150"/>
                <a:gridCol w="6017075"/>
              </a:tblGrid>
              <a:tr h="12700">
                <a:tc gridSpan="2">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Referencia</a:t>
                      </a:r>
                      <a:endParaRPr sz="1200">
                        <a:latin typeface="Times New Roman"/>
                        <a:ea typeface="Times New Roman"/>
                        <a:cs typeface="Times New Roman"/>
                        <a:sym typeface="Times New Roman"/>
                      </a:endParaRPr>
                    </a:p>
                  </a:txBody>
                  <a:tcPr marT="0" marB="0" marR="68575" marL="68575"/>
                </a:tc>
                <a:tc hMerge="1"/>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CU 1</a:t>
                      </a:r>
                      <a:endParaRPr sz="1200">
                        <a:latin typeface="Times New Roman"/>
                        <a:ea typeface="Times New Roman"/>
                        <a:cs typeface="Times New Roman"/>
                        <a:sym typeface="Times New Roman"/>
                      </a:endParaRPr>
                    </a:p>
                  </a:txBody>
                  <a:tcPr marT="0" marB="0" marR="68575" marL="68575"/>
                </a:tc>
              </a:tr>
              <a:tr h="12700">
                <a:tc gridSpan="2">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Caso de Uso: </a:t>
                      </a:r>
                      <a:endParaRPr sz="1200">
                        <a:latin typeface="Times New Roman"/>
                        <a:ea typeface="Times New Roman"/>
                        <a:cs typeface="Times New Roman"/>
                        <a:sym typeface="Times New Roman"/>
                      </a:endParaRPr>
                    </a:p>
                  </a:txBody>
                  <a:tcPr marT="0" marB="0" marR="68575" marL="68575"/>
                </a:tc>
                <a:tc hMerge="1"/>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Loguear usuario</a:t>
                      </a:r>
                      <a:endParaRPr sz="1200">
                        <a:latin typeface="Times New Roman"/>
                        <a:ea typeface="Times New Roman"/>
                        <a:cs typeface="Times New Roman"/>
                        <a:sym typeface="Times New Roman"/>
                      </a:endParaRPr>
                    </a:p>
                  </a:txBody>
                  <a:tcPr marT="0" marB="0" marR="68575" marL="68575"/>
                </a:tc>
              </a:tr>
              <a:tr h="12700">
                <a:tc gridSpan="2">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Fecha:</a:t>
                      </a:r>
                      <a:endParaRPr sz="1200">
                        <a:latin typeface="Times New Roman"/>
                        <a:ea typeface="Times New Roman"/>
                        <a:cs typeface="Times New Roman"/>
                        <a:sym typeface="Times New Roman"/>
                      </a:endParaRPr>
                    </a:p>
                  </a:txBody>
                  <a:tcPr marT="0" marB="0" marR="68575" marL="68575"/>
                </a:tc>
                <a:tc hMerge="1"/>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Marzo 5 de 2021</a:t>
                      </a:r>
                      <a:endParaRPr sz="1200">
                        <a:latin typeface="Times New Roman"/>
                        <a:ea typeface="Times New Roman"/>
                        <a:cs typeface="Times New Roman"/>
                        <a:sym typeface="Times New Roman"/>
                      </a:endParaRPr>
                    </a:p>
                  </a:txBody>
                  <a:tcPr marT="0" marB="0" marR="68575" marL="68575"/>
                </a:tc>
              </a:tr>
              <a:tr h="12700">
                <a:tc gridSpan="2">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Versión:</a:t>
                      </a:r>
                      <a:endParaRPr sz="1200">
                        <a:latin typeface="Times New Roman"/>
                        <a:ea typeface="Times New Roman"/>
                        <a:cs typeface="Times New Roman"/>
                        <a:sym typeface="Times New Roman"/>
                      </a:endParaRPr>
                    </a:p>
                  </a:txBody>
                  <a:tcPr marT="0" marB="0" marR="68575" marL="68575"/>
                </a:tc>
                <a:tc hMerge="1"/>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1</a:t>
                      </a:r>
                      <a:endParaRPr sz="1200">
                        <a:latin typeface="Times New Roman"/>
                        <a:ea typeface="Times New Roman"/>
                        <a:cs typeface="Times New Roman"/>
                        <a:sym typeface="Times New Roman"/>
                      </a:endParaRPr>
                    </a:p>
                  </a:txBody>
                  <a:tcPr marT="0" marB="0" marR="68575" marL="68575"/>
                </a:tc>
              </a:tr>
              <a:tr h="12700">
                <a:tc gridSpan="2">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Autor:</a:t>
                      </a:r>
                      <a:endParaRPr sz="1200">
                        <a:latin typeface="Times New Roman"/>
                        <a:ea typeface="Times New Roman"/>
                        <a:cs typeface="Times New Roman"/>
                        <a:sym typeface="Times New Roman"/>
                      </a:endParaRPr>
                    </a:p>
                  </a:txBody>
                  <a:tcPr marT="0" marB="0" marR="68575" marL="68575"/>
                </a:tc>
                <a:tc hMerge="1"/>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Administradores</a:t>
                      </a:r>
                      <a:endParaRPr sz="1200">
                        <a:latin typeface="Times New Roman"/>
                        <a:ea typeface="Times New Roman"/>
                        <a:cs typeface="Times New Roman"/>
                        <a:sym typeface="Times New Roman"/>
                      </a:endParaRPr>
                    </a:p>
                  </a:txBody>
                  <a:tcPr marT="0" marB="0" marR="68575" marL="68575"/>
                </a:tc>
              </a:tr>
              <a:tr h="12700">
                <a:tc gridSpan="2">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Actor:</a:t>
                      </a:r>
                      <a:endParaRPr sz="1200">
                        <a:latin typeface="Times New Roman"/>
                        <a:ea typeface="Times New Roman"/>
                        <a:cs typeface="Times New Roman"/>
                        <a:sym typeface="Times New Roman"/>
                      </a:endParaRPr>
                    </a:p>
                  </a:txBody>
                  <a:tcPr marT="0" marB="0" marR="68575" marL="68575"/>
                </a:tc>
                <a:tc hMerge="1"/>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Administrador</a:t>
                      </a:r>
                      <a:endParaRPr sz="1200">
                        <a:latin typeface="Times New Roman"/>
                        <a:ea typeface="Times New Roman"/>
                        <a:cs typeface="Times New Roman"/>
                        <a:sym typeface="Times New Roman"/>
                      </a:endParaRPr>
                    </a:p>
                    <a:p>
                      <a:pPr indent="0" lvl="0" marL="0" rtl="0" algn="l">
                        <a:spcBef>
                          <a:spcPts val="0"/>
                        </a:spcBef>
                        <a:spcAft>
                          <a:spcPts val="0"/>
                        </a:spcAft>
                        <a:buNone/>
                      </a:pPr>
                      <a:r>
                        <a:rPr lang="es" sz="1200">
                          <a:latin typeface="Times New Roman"/>
                          <a:ea typeface="Times New Roman"/>
                          <a:cs typeface="Times New Roman"/>
                          <a:sym typeface="Times New Roman"/>
                        </a:rPr>
                        <a:t>Aspirante</a:t>
                      </a:r>
                      <a:endParaRPr sz="1200">
                        <a:latin typeface="Times New Roman"/>
                        <a:ea typeface="Times New Roman"/>
                        <a:cs typeface="Times New Roman"/>
                        <a:sym typeface="Times New Roman"/>
                      </a:endParaRPr>
                    </a:p>
                    <a:p>
                      <a:pPr indent="0" lvl="0" marL="0" rtl="0" algn="l">
                        <a:spcBef>
                          <a:spcPts val="0"/>
                        </a:spcBef>
                        <a:spcAft>
                          <a:spcPts val="0"/>
                        </a:spcAft>
                        <a:buNone/>
                      </a:pPr>
                      <a:r>
                        <a:rPr lang="es" sz="1200">
                          <a:latin typeface="Times New Roman"/>
                          <a:ea typeface="Times New Roman"/>
                          <a:cs typeface="Times New Roman"/>
                          <a:sym typeface="Times New Roman"/>
                        </a:rPr>
                        <a:t>Recurso humano </a:t>
                      </a:r>
                      <a:endParaRPr sz="1200">
                        <a:latin typeface="Times New Roman"/>
                        <a:ea typeface="Times New Roman"/>
                        <a:cs typeface="Times New Roman"/>
                        <a:sym typeface="Times New Roman"/>
                      </a:endParaRPr>
                    </a:p>
                  </a:txBody>
                  <a:tcPr marT="0" marB="0" marR="68575" marL="68575"/>
                </a:tc>
              </a:tr>
              <a:tr h="12700">
                <a:tc gridSpan="2">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Tipo de caso:</a:t>
                      </a:r>
                      <a:endParaRPr sz="1200">
                        <a:latin typeface="Times New Roman"/>
                        <a:ea typeface="Times New Roman"/>
                        <a:cs typeface="Times New Roman"/>
                        <a:sym typeface="Times New Roman"/>
                      </a:endParaRPr>
                    </a:p>
                  </a:txBody>
                  <a:tcPr marT="0" marB="0" marR="68575" marL="68575"/>
                </a:tc>
                <a:tc hMerge="1"/>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Primario</a:t>
                      </a:r>
                      <a:endParaRPr sz="1200">
                        <a:latin typeface="Times New Roman"/>
                        <a:ea typeface="Times New Roman"/>
                        <a:cs typeface="Times New Roman"/>
                        <a:sym typeface="Times New Roman"/>
                      </a:endParaRPr>
                    </a:p>
                  </a:txBody>
                  <a:tcPr marT="0" marB="0" marR="68575" marL="68575"/>
                </a:tc>
              </a:tr>
              <a:tr h="12700">
                <a:tc gridSpan="2">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Descripción:</a:t>
                      </a:r>
                      <a:endParaRPr sz="1200">
                        <a:latin typeface="Times New Roman"/>
                        <a:ea typeface="Times New Roman"/>
                        <a:cs typeface="Times New Roman"/>
                        <a:sym typeface="Times New Roman"/>
                      </a:endParaRPr>
                    </a:p>
                  </a:txBody>
                  <a:tcPr marT="0" marB="0" marR="68575" marL="68575"/>
                </a:tc>
                <a:tc hMerge="1"/>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El sistema podrá ser consultado por cualquier persona dependiendo el rol que se le sea asignado.</a:t>
                      </a:r>
                      <a:endParaRPr sz="1200">
                        <a:latin typeface="Times New Roman"/>
                        <a:ea typeface="Times New Roman"/>
                        <a:cs typeface="Times New Roman"/>
                        <a:sym typeface="Times New Roman"/>
                      </a:endParaRPr>
                    </a:p>
                  </a:txBody>
                  <a:tcPr marT="0" marB="0" marR="68575" marL="68575"/>
                </a:tc>
              </a:tr>
              <a:tr h="12700">
                <a:tc rowSpan="2">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Referencias cruzadas</a:t>
                      </a:r>
                      <a:endParaRPr sz="1200">
                        <a:latin typeface="Times New Roman"/>
                        <a:ea typeface="Times New Roman"/>
                        <a:cs typeface="Times New Roman"/>
                        <a:sym typeface="Times New Roman"/>
                      </a:endParaRPr>
                    </a:p>
                  </a:txBody>
                  <a:tcPr marT="0" marB="0" marR="68575" marL="68575"/>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Casos de uso con que se relaciona</a:t>
                      </a:r>
                      <a:endParaRPr sz="1200">
                        <a:latin typeface="Times New Roman"/>
                        <a:ea typeface="Times New Roman"/>
                        <a:cs typeface="Times New Roman"/>
                        <a:sym typeface="Times New Roman"/>
                      </a:endParaRPr>
                    </a:p>
                  </a:txBody>
                  <a:tcPr marT="0" marB="0" marR="68575" marL="68575"/>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Incluye: CU 1.1.1 Validar registro</a:t>
                      </a:r>
                      <a:endParaRPr sz="1200">
                        <a:latin typeface="Times New Roman"/>
                        <a:ea typeface="Times New Roman"/>
                        <a:cs typeface="Times New Roman"/>
                        <a:sym typeface="Times New Roman"/>
                      </a:endParaRPr>
                    </a:p>
                    <a:p>
                      <a:pPr indent="0" lvl="0" marL="0" rtl="0" algn="l">
                        <a:spcBef>
                          <a:spcPts val="0"/>
                        </a:spcBef>
                        <a:spcAft>
                          <a:spcPts val="0"/>
                        </a:spcAft>
                        <a:buNone/>
                      </a:pPr>
                      <a:r>
                        <a:rPr lang="es" sz="1200">
                          <a:latin typeface="Times New Roman"/>
                          <a:ea typeface="Times New Roman"/>
                          <a:cs typeface="Times New Roman"/>
                          <a:sym typeface="Times New Roman"/>
                        </a:rPr>
                        <a:t>               CU 1.1.2 Consultar registro</a:t>
                      </a:r>
                      <a:endParaRPr sz="1200">
                        <a:latin typeface="Times New Roman"/>
                        <a:ea typeface="Times New Roman"/>
                        <a:cs typeface="Times New Roman"/>
                        <a:sym typeface="Times New Roman"/>
                      </a:endParaRPr>
                    </a:p>
                    <a:p>
                      <a:pPr indent="0" lvl="0" marL="0" rtl="0" algn="l">
                        <a:spcBef>
                          <a:spcPts val="0"/>
                        </a:spcBef>
                        <a:spcAft>
                          <a:spcPts val="0"/>
                        </a:spcAft>
                        <a:buNone/>
                      </a:pPr>
                      <a:r>
                        <a:rPr lang="es" sz="1200">
                          <a:latin typeface="Times New Roman"/>
                          <a:ea typeface="Times New Roman"/>
                          <a:cs typeface="Times New Roman"/>
                          <a:sym typeface="Times New Roman"/>
                        </a:rPr>
                        <a:t>               CU 1.2 Recuperación de contraseña</a:t>
                      </a:r>
                      <a:endParaRPr sz="1200">
                        <a:latin typeface="Times New Roman"/>
                        <a:ea typeface="Times New Roman"/>
                        <a:cs typeface="Times New Roman"/>
                        <a:sym typeface="Times New Roman"/>
                      </a:endParaRPr>
                    </a:p>
                    <a:p>
                      <a:pPr indent="0" lvl="0" marL="0" rtl="0" algn="l">
                        <a:spcBef>
                          <a:spcPts val="0"/>
                        </a:spcBef>
                        <a:spcAft>
                          <a:spcPts val="0"/>
                        </a:spcAft>
                        <a:buNone/>
                      </a:pPr>
                      <a:r>
                        <a:rPr lang="es" sz="1200">
                          <a:latin typeface="Times New Roman"/>
                          <a:ea typeface="Times New Roman"/>
                          <a:cs typeface="Times New Roman"/>
                          <a:sym typeface="Times New Roman"/>
                        </a:rPr>
                        <a:t>               CU 1.3 Notificación de sistema</a:t>
                      </a:r>
                      <a:endParaRPr sz="1200">
                        <a:latin typeface="Times New Roman"/>
                        <a:ea typeface="Times New Roman"/>
                        <a:cs typeface="Times New Roman"/>
                        <a:sym typeface="Times New Roman"/>
                      </a:endParaRPr>
                    </a:p>
                    <a:p>
                      <a:pPr indent="0" lvl="0" marL="0" rtl="0" algn="l">
                        <a:spcBef>
                          <a:spcPts val="0"/>
                        </a:spcBef>
                        <a:spcAft>
                          <a:spcPts val="0"/>
                        </a:spcAft>
                        <a:buNone/>
                      </a:pPr>
                      <a:r>
                        <a:rPr lang="es" sz="1200">
                          <a:latin typeface="Times New Roman"/>
                          <a:ea typeface="Times New Roman"/>
                          <a:cs typeface="Times New Roman"/>
                          <a:sym typeface="Times New Roman"/>
                        </a:rPr>
                        <a:t>Extiende: CU 1.1 Registrar</a:t>
                      </a:r>
                      <a:endParaRPr sz="1200">
                        <a:latin typeface="Times New Roman"/>
                        <a:ea typeface="Times New Roman"/>
                        <a:cs typeface="Times New Roman"/>
                        <a:sym typeface="Times New Roman"/>
                      </a:endParaRPr>
                    </a:p>
                    <a:p>
                      <a:pPr indent="0" lvl="0" marL="0" rtl="0" algn="l">
                        <a:spcBef>
                          <a:spcPts val="0"/>
                        </a:spcBef>
                        <a:spcAft>
                          <a:spcPts val="0"/>
                        </a:spcAft>
                        <a:buNone/>
                      </a:pPr>
                      <a:r>
                        <a:rPr lang="es" sz="1200">
                          <a:latin typeface="Times New Roman"/>
                          <a:ea typeface="Times New Roman"/>
                          <a:cs typeface="Times New Roman"/>
                          <a:sym typeface="Times New Roman"/>
                        </a:rPr>
                        <a:t>                  CU 1.2 Recuperación de contraseña</a:t>
                      </a:r>
                      <a:endParaRPr sz="1200">
                        <a:latin typeface="Times New Roman"/>
                        <a:ea typeface="Times New Roman"/>
                        <a:cs typeface="Times New Roman"/>
                        <a:sym typeface="Times New Roman"/>
                      </a:endParaRPr>
                    </a:p>
                    <a:p>
                      <a:pPr indent="0" lvl="0" marL="0" rtl="0" algn="l">
                        <a:spcBef>
                          <a:spcPts val="0"/>
                        </a:spcBef>
                        <a:spcAft>
                          <a:spcPts val="0"/>
                        </a:spcAft>
                        <a:buNone/>
                      </a:pPr>
                      <a:r>
                        <a:rPr lang="es" sz="1200">
                          <a:latin typeface="Times New Roman"/>
                          <a:ea typeface="Times New Roman"/>
                          <a:cs typeface="Times New Roman"/>
                          <a:sym typeface="Times New Roman"/>
                        </a:rPr>
                        <a:t>                  CU 1.3 Notificación de sistema</a:t>
                      </a:r>
                      <a:endParaRPr sz="1200">
                        <a:latin typeface="Times New Roman"/>
                        <a:ea typeface="Times New Roman"/>
                        <a:cs typeface="Times New Roman"/>
                        <a:sym typeface="Times New Roman"/>
                      </a:endParaRPr>
                    </a:p>
                  </a:txBody>
                  <a:tcPr marT="0" marB="0" marR="68575" marL="68575"/>
                </a:tc>
              </a:tr>
              <a:tr h="12700">
                <a:tc vMerge="1"/>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Requerimientos funcionales</a:t>
                      </a:r>
                      <a:endParaRPr sz="1200">
                        <a:latin typeface="Times New Roman"/>
                        <a:ea typeface="Times New Roman"/>
                        <a:cs typeface="Times New Roman"/>
                        <a:sym typeface="Times New Roman"/>
                      </a:endParaRPr>
                    </a:p>
                  </a:txBody>
                  <a:tcPr marT="0" marB="0" marR="68575" marL="68575"/>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RF01 Loguear usuario </a:t>
                      </a:r>
                      <a:endParaRPr sz="1200">
                        <a:latin typeface="Times New Roman"/>
                        <a:ea typeface="Times New Roman"/>
                        <a:cs typeface="Times New Roman"/>
                        <a:sym typeface="Times New Roman"/>
                      </a:endParaRPr>
                    </a:p>
                    <a:p>
                      <a:pPr indent="0" lvl="0" marL="0" rtl="0" algn="l">
                        <a:spcBef>
                          <a:spcPts val="0"/>
                        </a:spcBef>
                        <a:spcAft>
                          <a:spcPts val="0"/>
                        </a:spcAft>
                        <a:buNone/>
                      </a:pPr>
                      <a:r>
                        <a:rPr lang="es" sz="1200">
                          <a:latin typeface="Times New Roman"/>
                          <a:ea typeface="Times New Roman"/>
                          <a:cs typeface="Times New Roman"/>
                          <a:sym typeface="Times New Roman"/>
                        </a:rPr>
                        <a:t>RF03 Validar registro </a:t>
                      </a:r>
                      <a:endParaRPr sz="1200">
                        <a:latin typeface="Times New Roman"/>
                        <a:ea typeface="Times New Roman"/>
                        <a:cs typeface="Times New Roman"/>
                        <a:sym typeface="Times New Roman"/>
                      </a:endParaRPr>
                    </a:p>
                    <a:p>
                      <a:pPr indent="0" lvl="0" marL="0" rtl="0" algn="l">
                        <a:spcBef>
                          <a:spcPts val="0"/>
                        </a:spcBef>
                        <a:spcAft>
                          <a:spcPts val="0"/>
                        </a:spcAft>
                        <a:buNone/>
                      </a:pPr>
                      <a:r>
                        <a:rPr lang="es" sz="1200">
                          <a:latin typeface="Times New Roman"/>
                          <a:ea typeface="Times New Roman"/>
                          <a:cs typeface="Times New Roman"/>
                          <a:sym typeface="Times New Roman"/>
                        </a:rPr>
                        <a:t>RF04 Consultar registro</a:t>
                      </a:r>
                      <a:endParaRPr sz="1200">
                        <a:latin typeface="Times New Roman"/>
                        <a:ea typeface="Times New Roman"/>
                        <a:cs typeface="Times New Roman"/>
                        <a:sym typeface="Times New Roman"/>
                      </a:endParaRPr>
                    </a:p>
                    <a:p>
                      <a:pPr indent="0" lvl="0" marL="0" rtl="0" algn="l">
                        <a:spcBef>
                          <a:spcPts val="0"/>
                        </a:spcBef>
                        <a:spcAft>
                          <a:spcPts val="0"/>
                        </a:spcAft>
                        <a:buNone/>
                      </a:pPr>
                      <a:r>
                        <a:rPr lang="es" sz="1200">
                          <a:latin typeface="Times New Roman"/>
                          <a:ea typeface="Times New Roman"/>
                          <a:cs typeface="Times New Roman"/>
                          <a:sym typeface="Times New Roman"/>
                        </a:rPr>
                        <a:t>RF09  Notificación de sistema</a:t>
                      </a:r>
                      <a:endParaRPr sz="1200">
                        <a:latin typeface="Times New Roman"/>
                        <a:ea typeface="Times New Roman"/>
                        <a:cs typeface="Times New Roman"/>
                        <a:sym typeface="Times New Roman"/>
                      </a:endParaRPr>
                    </a:p>
                  </a:txBody>
                  <a:tcPr marT="0" marB="0" marR="68575" marL="68575"/>
                </a:tc>
              </a:tr>
              <a:tr h="57150">
                <a:tc gridSpan="2">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Comentarios</a:t>
                      </a:r>
                      <a:endParaRPr sz="1200">
                        <a:latin typeface="Times New Roman"/>
                        <a:ea typeface="Times New Roman"/>
                        <a:cs typeface="Times New Roman"/>
                        <a:sym typeface="Times New Roman"/>
                      </a:endParaRPr>
                    </a:p>
                  </a:txBody>
                  <a:tcPr marT="0" marB="0" marR="68575" marL="68575"/>
                </a:tc>
                <a:tc hMerge="1"/>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Para permitir que un usuario posea una cuenta verificada con la plataforma deberá realizar el proceso planteado.</a:t>
                      </a:r>
                      <a:endParaRPr sz="1200">
                        <a:latin typeface="Times New Roman"/>
                        <a:ea typeface="Times New Roman"/>
                        <a:cs typeface="Times New Roman"/>
                        <a:sym typeface="Times New Roman"/>
                      </a:endParaRPr>
                    </a:p>
                  </a:txBody>
                  <a:tcPr marT="0" marB="0" marR="68575" marL="68575"/>
                </a:tc>
              </a:tr>
            </a:tbl>
          </a:graphicData>
        </a:graphic>
      </p:graphicFrame>
      <p:sp>
        <p:nvSpPr>
          <p:cNvPr id="253" name="Google Shape;253;p42"/>
          <p:cNvSpPr txBox="1"/>
          <p:nvPr/>
        </p:nvSpPr>
        <p:spPr>
          <a:xfrm>
            <a:off x="158000" y="4809275"/>
            <a:ext cx="55572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u="sng">
                <a:solidFill>
                  <a:schemeClr val="hlink"/>
                </a:solidFill>
                <a:hlinkClick r:id="rId3"/>
              </a:rPr>
              <a:t>https://docs.google.com/document/d/1TUxqAEtZqaWNFuL9v3PAAXTUyAhPbmkMjN73zHNTM8E/edit#</a:t>
            </a:r>
            <a:endParaRPr sz="900"/>
          </a:p>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graphicFrame>
        <p:nvGraphicFramePr>
          <p:cNvPr id="258" name="Google Shape;258;p43"/>
          <p:cNvGraphicFramePr/>
          <p:nvPr/>
        </p:nvGraphicFramePr>
        <p:xfrm>
          <a:off x="157988" y="1666875"/>
          <a:ext cx="3000000" cy="3000000"/>
        </p:xfrm>
        <a:graphic>
          <a:graphicData uri="http://schemas.openxmlformats.org/drawingml/2006/table">
            <a:tbl>
              <a:tblPr bandRow="1">
                <a:noFill/>
                <a:tableStyleId>{7ACB6222-4D23-445E-B8A7-EF1F6A18E8B3}</a:tableStyleId>
              </a:tblPr>
              <a:tblGrid>
                <a:gridCol w="1217800"/>
                <a:gridCol w="1593150"/>
                <a:gridCol w="6017075"/>
              </a:tblGrid>
              <a:tr h="57150">
                <a:tc gridSpan="2">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Precondiciones: </a:t>
                      </a:r>
                      <a:endParaRPr sz="1200">
                        <a:latin typeface="Times New Roman"/>
                        <a:ea typeface="Times New Roman"/>
                        <a:cs typeface="Times New Roman"/>
                        <a:sym typeface="Times New Roman"/>
                      </a:endParaRPr>
                    </a:p>
                  </a:txBody>
                  <a:tcPr marT="0" marB="0" marR="68575" marL="68575"/>
                </a:tc>
                <a:tc hMerge="1"/>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Todos los actores deben llenar los requisitos y para ello deben ingresar a la aplicación.</a:t>
                      </a:r>
                      <a:endParaRPr sz="1200">
                        <a:latin typeface="Times New Roman"/>
                        <a:ea typeface="Times New Roman"/>
                        <a:cs typeface="Times New Roman"/>
                        <a:sym typeface="Times New Roman"/>
                      </a:endParaRPr>
                    </a:p>
                  </a:txBody>
                  <a:tcPr marT="0" marB="0" marR="68575" marL="68575"/>
                </a:tc>
              </a:tr>
              <a:tr h="57150">
                <a:tc gridSpan="2">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Flujo Principal, Básico o Normal(Escenario Principal):</a:t>
                      </a:r>
                      <a:endParaRPr sz="1200">
                        <a:latin typeface="Times New Roman"/>
                        <a:ea typeface="Times New Roman"/>
                        <a:cs typeface="Times New Roman"/>
                        <a:sym typeface="Times New Roman"/>
                      </a:endParaRPr>
                    </a:p>
                  </a:txBody>
                  <a:tcPr marT="0" marB="0" marR="68575" marL="68575"/>
                </a:tc>
                <a:tc hMerge="1"/>
                <a:tc>
                  <a:txBody>
                    <a:bodyPr/>
                    <a:lstStyle/>
                    <a:p>
                      <a:pPr indent="-304800" lvl="0" marL="457200" rtl="0" algn="l">
                        <a:spcBef>
                          <a:spcPts val="0"/>
                        </a:spcBef>
                        <a:spcAft>
                          <a:spcPts val="0"/>
                        </a:spcAft>
                        <a:buSzPts val="1200"/>
                        <a:buFont typeface="Times New Roman"/>
                        <a:buAutoNum type="arabicPeriod"/>
                      </a:pPr>
                      <a:r>
                        <a:rPr lang="es" sz="1200">
                          <a:latin typeface="Times New Roman"/>
                          <a:ea typeface="Times New Roman"/>
                          <a:cs typeface="Times New Roman"/>
                          <a:sym typeface="Times New Roman"/>
                        </a:rPr>
                        <a:t>El sistema muestra interfaz para registrar nuevos aspirantes y nuevos empleados.</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AutoNum type="arabicPeriod"/>
                      </a:pPr>
                      <a:r>
                        <a:rPr lang="es" sz="1200">
                          <a:latin typeface="Times New Roman"/>
                          <a:ea typeface="Times New Roman"/>
                          <a:cs typeface="Times New Roman"/>
                          <a:sym typeface="Times New Roman"/>
                        </a:rPr>
                        <a:t>El administrador, recursos humanos y aspirantes para efectuar sus diferentes roles.</a:t>
                      </a:r>
                      <a:endParaRPr sz="1200">
                        <a:latin typeface="Times New Roman"/>
                        <a:ea typeface="Times New Roman"/>
                        <a:cs typeface="Times New Roman"/>
                        <a:sym typeface="Times New Roman"/>
                      </a:endParaRPr>
                    </a:p>
                  </a:txBody>
                  <a:tcPr marT="0" marB="0" marR="68575" marL="68575"/>
                </a:tc>
              </a:tr>
              <a:tr h="57150">
                <a:tc gridSpan="2">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Flujos alternativos (Excepciones)</a:t>
                      </a:r>
                      <a:endParaRPr sz="1200">
                        <a:latin typeface="Times New Roman"/>
                        <a:ea typeface="Times New Roman"/>
                        <a:cs typeface="Times New Roman"/>
                        <a:sym typeface="Times New Roman"/>
                      </a:endParaRPr>
                    </a:p>
                  </a:txBody>
                  <a:tcPr marT="0" marB="0" marR="68575" marL="68575"/>
                </a:tc>
                <a:tc hMerge="1"/>
                <a:tc>
                  <a:txBody>
                    <a:bodyPr/>
                    <a:lstStyle/>
                    <a:p>
                      <a:pPr indent="-304800" lvl="0" marL="457200" rtl="0" algn="l">
                        <a:spcBef>
                          <a:spcPts val="0"/>
                        </a:spcBef>
                        <a:spcAft>
                          <a:spcPts val="0"/>
                        </a:spcAft>
                        <a:buSzPts val="1200"/>
                        <a:buFont typeface="Times New Roman"/>
                        <a:buAutoNum type="arabicPeriod"/>
                      </a:pPr>
                      <a:r>
                        <a:rPr lang="es" sz="1200">
                          <a:latin typeface="Times New Roman"/>
                          <a:ea typeface="Times New Roman"/>
                          <a:cs typeface="Times New Roman"/>
                          <a:sym typeface="Times New Roman"/>
                        </a:rPr>
                        <a:t>No se registró con una cuenta.</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AutoNum type="arabicPeriod"/>
                      </a:pPr>
                      <a:r>
                        <a:rPr lang="es" sz="1200">
                          <a:latin typeface="Times New Roman"/>
                          <a:ea typeface="Times New Roman"/>
                          <a:cs typeface="Times New Roman"/>
                          <a:sym typeface="Times New Roman"/>
                        </a:rPr>
                        <a:t>Faltó verificar la cuenta.</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AutoNum type="arabicPeriod"/>
                      </a:pPr>
                      <a:r>
                        <a:rPr lang="es" sz="1200">
                          <a:latin typeface="Times New Roman"/>
                          <a:ea typeface="Times New Roman"/>
                          <a:cs typeface="Times New Roman"/>
                          <a:sym typeface="Times New Roman"/>
                        </a:rPr>
                        <a:t>Nombre de usuario o contraseña incorrecta.</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AutoNum type="arabicPeriod"/>
                      </a:pPr>
                      <a:r>
                        <a:rPr lang="es" sz="1200">
                          <a:latin typeface="Times New Roman"/>
                          <a:ea typeface="Times New Roman"/>
                          <a:cs typeface="Times New Roman"/>
                          <a:sym typeface="Times New Roman"/>
                        </a:rPr>
                        <a:t>No desea tener una cuenta con la plataforma.</a:t>
                      </a:r>
                      <a:endParaRPr sz="1200">
                        <a:latin typeface="Times New Roman"/>
                        <a:ea typeface="Times New Roman"/>
                        <a:cs typeface="Times New Roman"/>
                        <a:sym typeface="Times New Roman"/>
                      </a:endParaRPr>
                    </a:p>
                  </a:txBody>
                  <a:tcPr marT="0" marB="0" marR="68575" marL="68575"/>
                </a:tc>
              </a:tr>
              <a:tr h="57150">
                <a:tc gridSpan="2">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PostCondiciones:</a:t>
                      </a:r>
                      <a:endParaRPr sz="1200">
                        <a:latin typeface="Times New Roman"/>
                        <a:ea typeface="Times New Roman"/>
                        <a:cs typeface="Times New Roman"/>
                        <a:sym typeface="Times New Roman"/>
                      </a:endParaRPr>
                    </a:p>
                  </a:txBody>
                  <a:tcPr marT="0" marB="0" marR="68575" marL="68575"/>
                </a:tc>
                <a:tc hMerge="1"/>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El usuario poseerá una cuenta vinculada y activa en la plataforma.</a:t>
                      </a:r>
                      <a:endParaRPr sz="1200">
                        <a:latin typeface="Times New Roman"/>
                        <a:ea typeface="Times New Roman"/>
                        <a:cs typeface="Times New Roman"/>
                        <a:sym typeface="Times New Roman"/>
                      </a:endParaRPr>
                    </a:p>
                  </a:txBody>
                  <a:tcPr marT="0" marB="0" marR="68575" marL="68575"/>
                </a:tc>
              </a:tr>
              <a:tr h="57150">
                <a:tc gridSpan="2">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Frecuencia esperada</a:t>
                      </a:r>
                      <a:endParaRPr sz="1200">
                        <a:latin typeface="Times New Roman"/>
                        <a:ea typeface="Times New Roman"/>
                        <a:cs typeface="Times New Roman"/>
                        <a:sym typeface="Times New Roman"/>
                      </a:endParaRPr>
                    </a:p>
                  </a:txBody>
                  <a:tcPr marT="0" marB="0" marR="68575" marL="68575"/>
                </a:tc>
                <a:tc hMerge="1"/>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Siempre disponible y activo.</a:t>
                      </a:r>
                      <a:endParaRPr sz="1200">
                        <a:latin typeface="Times New Roman"/>
                        <a:ea typeface="Times New Roman"/>
                        <a:cs typeface="Times New Roman"/>
                        <a:sym typeface="Times New Roman"/>
                      </a:endParaRPr>
                    </a:p>
                  </a:txBody>
                  <a:tcPr marT="0" marB="0" marR="68575" marL="68575"/>
                </a:tc>
              </a:tr>
              <a:tr h="57150">
                <a:tc gridSpan="2">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Prioridad</a:t>
                      </a:r>
                      <a:endParaRPr sz="1200">
                        <a:latin typeface="Times New Roman"/>
                        <a:ea typeface="Times New Roman"/>
                        <a:cs typeface="Times New Roman"/>
                        <a:sym typeface="Times New Roman"/>
                      </a:endParaRPr>
                    </a:p>
                  </a:txBody>
                  <a:tcPr marT="0" marB="0" marR="68575" marL="68575"/>
                </a:tc>
                <a:tc hMerge="1"/>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Alta</a:t>
                      </a:r>
                      <a:endParaRPr sz="1200">
                        <a:latin typeface="Times New Roman"/>
                        <a:ea typeface="Times New Roman"/>
                        <a:cs typeface="Times New Roman"/>
                        <a:sym typeface="Times New Roman"/>
                      </a:endParaRPr>
                    </a:p>
                  </a:txBody>
                  <a:tcPr marT="0" marB="0" marR="68575" marL="68575"/>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graphicFrame>
        <p:nvGraphicFramePr>
          <p:cNvPr id="263" name="Google Shape;263;p44"/>
          <p:cNvGraphicFramePr/>
          <p:nvPr/>
        </p:nvGraphicFramePr>
        <p:xfrm>
          <a:off x="247313" y="1826150"/>
          <a:ext cx="3000000" cy="3000000"/>
        </p:xfrm>
        <a:graphic>
          <a:graphicData uri="http://schemas.openxmlformats.org/drawingml/2006/table">
            <a:tbl>
              <a:tblPr bandRow="1">
                <a:noFill/>
                <a:tableStyleId>{7ACB6222-4D23-445E-B8A7-EF1F6A18E8B3}</a:tableStyleId>
              </a:tblPr>
              <a:tblGrid>
                <a:gridCol w="1193175"/>
                <a:gridCol w="1560900"/>
                <a:gridCol w="5895300"/>
              </a:tblGrid>
              <a:tr h="57150">
                <a:tc gridSpan="2">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Flujos alternativos (Excepciones)</a:t>
                      </a:r>
                      <a:endParaRPr sz="1200">
                        <a:latin typeface="Times New Roman"/>
                        <a:ea typeface="Times New Roman"/>
                        <a:cs typeface="Times New Roman"/>
                        <a:sym typeface="Times New Roman"/>
                      </a:endParaRPr>
                    </a:p>
                  </a:txBody>
                  <a:tcPr marT="0" marB="0" marR="68575" marL="68575"/>
                </a:tc>
                <a:tc hMerge="1"/>
                <a:tc>
                  <a:txBody>
                    <a:bodyPr/>
                    <a:lstStyle/>
                    <a:p>
                      <a:pPr indent="-304800" lvl="0" marL="457200" rtl="0" algn="l">
                        <a:spcBef>
                          <a:spcPts val="0"/>
                        </a:spcBef>
                        <a:spcAft>
                          <a:spcPts val="0"/>
                        </a:spcAft>
                        <a:buSzPts val="1200"/>
                        <a:buFont typeface="Times New Roman"/>
                        <a:buAutoNum type="arabicPeriod"/>
                      </a:pPr>
                      <a:r>
                        <a:rPr lang="es" sz="1200">
                          <a:latin typeface="Times New Roman"/>
                          <a:ea typeface="Times New Roman"/>
                          <a:cs typeface="Times New Roman"/>
                          <a:sym typeface="Times New Roman"/>
                        </a:rPr>
                        <a:t>No se posee una cuenta vinculada con la plataforma.</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AutoNum type="arabicPeriod"/>
                      </a:pPr>
                      <a:r>
                        <a:rPr lang="es" sz="1200">
                          <a:latin typeface="Times New Roman"/>
                          <a:ea typeface="Times New Roman"/>
                          <a:cs typeface="Times New Roman"/>
                          <a:sym typeface="Times New Roman"/>
                        </a:rPr>
                        <a:t>Faltó verificar la cuenta.</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AutoNum type="arabicPeriod"/>
                      </a:pPr>
                      <a:r>
                        <a:rPr lang="es" sz="1200">
                          <a:latin typeface="Times New Roman"/>
                          <a:ea typeface="Times New Roman"/>
                          <a:cs typeface="Times New Roman"/>
                          <a:sym typeface="Times New Roman"/>
                        </a:rPr>
                        <a:t>Registró el nombre de usuario o contraseña incorrecto.</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AutoNum type="arabicPeriod"/>
                      </a:pPr>
                      <a:r>
                        <a:rPr lang="es" sz="1200">
                          <a:latin typeface="Times New Roman"/>
                          <a:ea typeface="Times New Roman"/>
                          <a:cs typeface="Times New Roman"/>
                          <a:sym typeface="Times New Roman"/>
                        </a:rPr>
                        <a:t>No ha iniciado sesión</a:t>
                      </a:r>
                      <a:endParaRPr sz="1200">
                        <a:latin typeface="Times New Roman"/>
                        <a:ea typeface="Times New Roman"/>
                        <a:cs typeface="Times New Roman"/>
                        <a:sym typeface="Times New Roman"/>
                      </a:endParaRPr>
                    </a:p>
                  </a:txBody>
                  <a:tcPr marT="0" marB="0" marR="68575" marL="68575"/>
                </a:tc>
              </a:tr>
              <a:tr h="57150">
                <a:tc gridSpan="2">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PostCondiciones:</a:t>
                      </a:r>
                      <a:endParaRPr sz="1200">
                        <a:latin typeface="Times New Roman"/>
                        <a:ea typeface="Times New Roman"/>
                        <a:cs typeface="Times New Roman"/>
                        <a:sym typeface="Times New Roman"/>
                      </a:endParaRPr>
                    </a:p>
                  </a:txBody>
                  <a:tcPr marT="0" marB="0" marR="68575" marL="68575"/>
                </a:tc>
                <a:tc hMerge="1"/>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Se mantendrá en orden y actualizado sobre cualquier dato, documento o archivos registrados en la cuenta.</a:t>
                      </a:r>
                      <a:endParaRPr sz="1200">
                        <a:latin typeface="Times New Roman"/>
                        <a:ea typeface="Times New Roman"/>
                        <a:cs typeface="Times New Roman"/>
                        <a:sym typeface="Times New Roman"/>
                      </a:endParaRPr>
                    </a:p>
                  </a:txBody>
                  <a:tcPr marT="0" marB="0" marR="68575" marL="68575"/>
                </a:tc>
              </a:tr>
              <a:tr h="57150">
                <a:tc gridSpan="2">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Frecuencia esperada</a:t>
                      </a:r>
                      <a:endParaRPr sz="1200">
                        <a:latin typeface="Times New Roman"/>
                        <a:ea typeface="Times New Roman"/>
                        <a:cs typeface="Times New Roman"/>
                        <a:sym typeface="Times New Roman"/>
                      </a:endParaRPr>
                    </a:p>
                  </a:txBody>
                  <a:tcPr marT="0" marB="0" marR="68575" marL="68575"/>
                </a:tc>
                <a:tc hMerge="1"/>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Siempre disponible y activo.</a:t>
                      </a:r>
                      <a:endParaRPr sz="1200">
                        <a:latin typeface="Times New Roman"/>
                        <a:ea typeface="Times New Roman"/>
                        <a:cs typeface="Times New Roman"/>
                        <a:sym typeface="Times New Roman"/>
                      </a:endParaRPr>
                    </a:p>
                  </a:txBody>
                  <a:tcPr marT="0" marB="0" marR="68575" marL="68575"/>
                </a:tc>
              </a:tr>
              <a:tr h="57150">
                <a:tc gridSpan="2">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Prioridad</a:t>
                      </a:r>
                      <a:endParaRPr sz="1200">
                        <a:latin typeface="Times New Roman"/>
                        <a:ea typeface="Times New Roman"/>
                        <a:cs typeface="Times New Roman"/>
                        <a:sym typeface="Times New Roman"/>
                      </a:endParaRPr>
                    </a:p>
                  </a:txBody>
                  <a:tcPr marT="0" marB="0" marR="68575" marL="68575"/>
                </a:tc>
                <a:tc hMerge="1"/>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Alta</a:t>
                      </a:r>
                      <a:endParaRPr sz="1200">
                        <a:latin typeface="Times New Roman"/>
                        <a:ea typeface="Times New Roman"/>
                        <a:cs typeface="Times New Roman"/>
                        <a:sym typeface="Times New Roman"/>
                      </a:endParaRPr>
                    </a:p>
                  </a:txBody>
                  <a:tcPr marT="0" marB="0" marR="68575" marL="68575"/>
                </a:tc>
              </a:tr>
              <a:tr h="57150">
                <a:tc gridSpan="2">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Comentarios</a:t>
                      </a:r>
                      <a:endParaRPr sz="1200">
                        <a:latin typeface="Times New Roman"/>
                        <a:ea typeface="Times New Roman"/>
                        <a:cs typeface="Times New Roman"/>
                        <a:sym typeface="Times New Roman"/>
                      </a:endParaRPr>
                    </a:p>
                  </a:txBody>
                  <a:tcPr marT="0" marB="0" marR="68575" marL="68575"/>
                </a:tc>
                <a:tc hMerge="1"/>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El listado de aspirantes estará en una continua verificación y actualización.</a:t>
                      </a:r>
                      <a:endParaRPr sz="1200">
                        <a:latin typeface="Times New Roman"/>
                        <a:ea typeface="Times New Roman"/>
                        <a:cs typeface="Times New Roman"/>
                        <a:sym typeface="Times New Roman"/>
                      </a:endParaRPr>
                    </a:p>
                  </a:txBody>
                  <a:tcPr marT="0" marB="0" marR="68575" marL="68575"/>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graphicFrame>
        <p:nvGraphicFramePr>
          <p:cNvPr id="268" name="Google Shape;268;p45"/>
          <p:cNvGraphicFramePr/>
          <p:nvPr/>
        </p:nvGraphicFramePr>
        <p:xfrm>
          <a:off x="94600" y="118750"/>
          <a:ext cx="3000000" cy="3000000"/>
        </p:xfrm>
        <a:graphic>
          <a:graphicData uri="http://schemas.openxmlformats.org/drawingml/2006/table">
            <a:tbl>
              <a:tblPr bandRow="1">
                <a:noFill/>
                <a:tableStyleId>{7ACB6222-4D23-445E-B8A7-EF1F6A18E8B3}</a:tableStyleId>
              </a:tblPr>
              <a:tblGrid>
                <a:gridCol w="1235300"/>
                <a:gridCol w="1616025"/>
                <a:gridCol w="6103450"/>
              </a:tblGrid>
              <a:tr h="12700">
                <a:tc gridSpan="2">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Referencia</a:t>
                      </a:r>
                      <a:endParaRPr sz="1200">
                        <a:latin typeface="Times New Roman"/>
                        <a:ea typeface="Times New Roman"/>
                        <a:cs typeface="Times New Roman"/>
                        <a:sym typeface="Times New Roman"/>
                      </a:endParaRPr>
                    </a:p>
                  </a:txBody>
                  <a:tcPr marT="0" marB="0" marR="68575" marL="68575"/>
                </a:tc>
                <a:tc hMerge="1"/>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CU 2</a:t>
                      </a:r>
                      <a:endParaRPr sz="1200">
                        <a:latin typeface="Times New Roman"/>
                        <a:ea typeface="Times New Roman"/>
                        <a:cs typeface="Times New Roman"/>
                        <a:sym typeface="Times New Roman"/>
                      </a:endParaRPr>
                    </a:p>
                  </a:txBody>
                  <a:tcPr marT="0" marB="0" marR="68575" marL="68575"/>
                </a:tc>
              </a:tr>
              <a:tr h="12700">
                <a:tc gridSpan="2">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Caso de Uso: </a:t>
                      </a:r>
                      <a:endParaRPr sz="1200">
                        <a:latin typeface="Times New Roman"/>
                        <a:ea typeface="Times New Roman"/>
                        <a:cs typeface="Times New Roman"/>
                        <a:sym typeface="Times New Roman"/>
                      </a:endParaRPr>
                    </a:p>
                  </a:txBody>
                  <a:tcPr marT="0" marB="0" marR="68575" marL="68575"/>
                </a:tc>
                <a:tc hMerge="1"/>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Página Principal</a:t>
                      </a:r>
                      <a:endParaRPr sz="1200">
                        <a:latin typeface="Times New Roman"/>
                        <a:ea typeface="Times New Roman"/>
                        <a:cs typeface="Times New Roman"/>
                        <a:sym typeface="Times New Roman"/>
                      </a:endParaRPr>
                    </a:p>
                  </a:txBody>
                  <a:tcPr marT="0" marB="0" marR="68575" marL="68575"/>
                </a:tc>
              </a:tr>
              <a:tr h="12700">
                <a:tc gridSpan="2">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Fecha:</a:t>
                      </a:r>
                      <a:endParaRPr sz="1200">
                        <a:latin typeface="Times New Roman"/>
                        <a:ea typeface="Times New Roman"/>
                        <a:cs typeface="Times New Roman"/>
                        <a:sym typeface="Times New Roman"/>
                      </a:endParaRPr>
                    </a:p>
                  </a:txBody>
                  <a:tcPr marT="0" marB="0" marR="68575" marL="68575"/>
                </a:tc>
                <a:tc hMerge="1"/>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Marzo 5 de 2021</a:t>
                      </a:r>
                      <a:endParaRPr sz="1200">
                        <a:latin typeface="Times New Roman"/>
                        <a:ea typeface="Times New Roman"/>
                        <a:cs typeface="Times New Roman"/>
                        <a:sym typeface="Times New Roman"/>
                      </a:endParaRPr>
                    </a:p>
                  </a:txBody>
                  <a:tcPr marT="0" marB="0" marR="68575" marL="68575"/>
                </a:tc>
              </a:tr>
              <a:tr h="12700">
                <a:tc gridSpan="2">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Versión:</a:t>
                      </a:r>
                      <a:endParaRPr sz="1200">
                        <a:latin typeface="Times New Roman"/>
                        <a:ea typeface="Times New Roman"/>
                        <a:cs typeface="Times New Roman"/>
                        <a:sym typeface="Times New Roman"/>
                      </a:endParaRPr>
                    </a:p>
                  </a:txBody>
                  <a:tcPr marT="0" marB="0" marR="68575" marL="68575"/>
                </a:tc>
                <a:tc hMerge="1"/>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1</a:t>
                      </a:r>
                      <a:endParaRPr sz="1200">
                        <a:latin typeface="Times New Roman"/>
                        <a:ea typeface="Times New Roman"/>
                        <a:cs typeface="Times New Roman"/>
                        <a:sym typeface="Times New Roman"/>
                      </a:endParaRPr>
                    </a:p>
                  </a:txBody>
                  <a:tcPr marT="0" marB="0" marR="68575" marL="68575"/>
                </a:tc>
              </a:tr>
              <a:tr h="12700">
                <a:tc gridSpan="2">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Autor:</a:t>
                      </a:r>
                      <a:endParaRPr sz="1200">
                        <a:latin typeface="Times New Roman"/>
                        <a:ea typeface="Times New Roman"/>
                        <a:cs typeface="Times New Roman"/>
                        <a:sym typeface="Times New Roman"/>
                      </a:endParaRPr>
                    </a:p>
                  </a:txBody>
                  <a:tcPr marT="0" marB="0" marR="68575" marL="68575"/>
                </a:tc>
                <a:tc hMerge="1"/>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Administradores</a:t>
                      </a:r>
                      <a:endParaRPr sz="1200">
                        <a:latin typeface="Times New Roman"/>
                        <a:ea typeface="Times New Roman"/>
                        <a:cs typeface="Times New Roman"/>
                        <a:sym typeface="Times New Roman"/>
                      </a:endParaRPr>
                    </a:p>
                  </a:txBody>
                  <a:tcPr marT="0" marB="0" marR="68575" marL="68575"/>
                </a:tc>
              </a:tr>
              <a:tr h="12700">
                <a:tc gridSpan="2">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Actor:</a:t>
                      </a:r>
                      <a:endParaRPr sz="1200">
                        <a:latin typeface="Times New Roman"/>
                        <a:ea typeface="Times New Roman"/>
                        <a:cs typeface="Times New Roman"/>
                        <a:sym typeface="Times New Roman"/>
                      </a:endParaRPr>
                    </a:p>
                  </a:txBody>
                  <a:tcPr marT="0" marB="0" marR="68575" marL="68575"/>
                </a:tc>
                <a:tc hMerge="1"/>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Aspirante</a:t>
                      </a:r>
                      <a:endParaRPr sz="1200">
                        <a:latin typeface="Times New Roman"/>
                        <a:ea typeface="Times New Roman"/>
                        <a:cs typeface="Times New Roman"/>
                        <a:sym typeface="Times New Roman"/>
                      </a:endParaRPr>
                    </a:p>
                  </a:txBody>
                  <a:tcPr marT="0" marB="0" marR="68575" marL="68575"/>
                </a:tc>
              </a:tr>
              <a:tr h="12700">
                <a:tc gridSpan="2">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Tipo de caso:</a:t>
                      </a:r>
                      <a:endParaRPr sz="1200">
                        <a:latin typeface="Times New Roman"/>
                        <a:ea typeface="Times New Roman"/>
                        <a:cs typeface="Times New Roman"/>
                        <a:sym typeface="Times New Roman"/>
                      </a:endParaRPr>
                    </a:p>
                  </a:txBody>
                  <a:tcPr marT="0" marB="0" marR="68575" marL="68575"/>
                </a:tc>
                <a:tc hMerge="1"/>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Primario </a:t>
                      </a:r>
                      <a:endParaRPr sz="1200">
                        <a:latin typeface="Times New Roman"/>
                        <a:ea typeface="Times New Roman"/>
                        <a:cs typeface="Times New Roman"/>
                        <a:sym typeface="Times New Roman"/>
                      </a:endParaRPr>
                    </a:p>
                  </a:txBody>
                  <a:tcPr marT="0" marB="0" marR="68575" marL="68575"/>
                </a:tc>
              </a:tr>
              <a:tr h="381600">
                <a:tc gridSpan="2">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Descripción:</a:t>
                      </a:r>
                      <a:endParaRPr sz="1200">
                        <a:latin typeface="Times New Roman"/>
                        <a:ea typeface="Times New Roman"/>
                        <a:cs typeface="Times New Roman"/>
                        <a:sym typeface="Times New Roman"/>
                      </a:endParaRPr>
                    </a:p>
                  </a:txBody>
                  <a:tcPr marT="0" marB="0" marR="68575" marL="68575"/>
                </a:tc>
                <a:tc hMerge="1"/>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El sistema mostrara la pagina principal donde cualquier usuario con acceso podrá realizar modificaciones y/o actualizaciones</a:t>
                      </a:r>
                      <a:endParaRPr sz="1200">
                        <a:latin typeface="Times New Roman"/>
                        <a:ea typeface="Times New Roman"/>
                        <a:cs typeface="Times New Roman"/>
                        <a:sym typeface="Times New Roman"/>
                      </a:endParaRPr>
                    </a:p>
                  </a:txBody>
                  <a:tcPr marT="0" marB="0" marR="68575" marL="68575"/>
                </a:tc>
              </a:tr>
              <a:tr h="12700">
                <a:tc rowSpan="2">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Referencias cruzadas</a:t>
                      </a:r>
                      <a:endParaRPr sz="1200">
                        <a:latin typeface="Times New Roman"/>
                        <a:ea typeface="Times New Roman"/>
                        <a:cs typeface="Times New Roman"/>
                        <a:sym typeface="Times New Roman"/>
                      </a:endParaRPr>
                    </a:p>
                  </a:txBody>
                  <a:tcPr marT="0" marB="0" marR="68575" marL="68575"/>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Casos de uso con que se relaciona</a:t>
                      </a:r>
                      <a:endParaRPr sz="1200">
                        <a:latin typeface="Times New Roman"/>
                        <a:ea typeface="Times New Roman"/>
                        <a:cs typeface="Times New Roman"/>
                        <a:sym typeface="Times New Roman"/>
                      </a:endParaRPr>
                    </a:p>
                  </a:txBody>
                  <a:tcPr marT="0" marB="0" marR="68575" marL="68575"/>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Incluye: CU 2.1 Cargar Documentos</a:t>
                      </a:r>
                      <a:endParaRPr sz="1200">
                        <a:latin typeface="Times New Roman"/>
                        <a:ea typeface="Times New Roman"/>
                        <a:cs typeface="Times New Roman"/>
                        <a:sym typeface="Times New Roman"/>
                      </a:endParaRPr>
                    </a:p>
                    <a:p>
                      <a:pPr indent="0" lvl="0" marL="0" rtl="0" algn="l">
                        <a:spcBef>
                          <a:spcPts val="0"/>
                        </a:spcBef>
                        <a:spcAft>
                          <a:spcPts val="0"/>
                        </a:spcAft>
                        <a:buNone/>
                      </a:pPr>
                      <a:r>
                        <a:rPr lang="es" sz="1200">
                          <a:latin typeface="Times New Roman"/>
                          <a:ea typeface="Times New Roman"/>
                          <a:cs typeface="Times New Roman"/>
                          <a:sym typeface="Times New Roman"/>
                        </a:rPr>
                        <a:t>Extiende: CU 2.2 Modificar y Actualizar</a:t>
                      </a:r>
                      <a:endParaRPr sz="1200">
                        <a:latin typeface="Times New Roman"/>
                        <a:ea typeface="Times New Roman"/>
                        <a:cs typeface="Times New Roman"/>
                        <a:sym typeface="Times New Roman"/>
                      </a:endParaRPr>
                    </a:p>
                    <a:p>
                      <a:pPr indent="0" lvl="0" marL="457200" rtl="0" algn="l">
                        <a:spcBef>
                          <a:spcPts val="0"/>
                        </a:spcBef>
                        <a:spcAft>
                          <a:spcPts val="0"/>
                        </a:spcAft>
                        <a:buNone/>
                      </a:pPr>
                      <a:r>
                        <a:rPr lang="es" sz="1200">
                          <a:latin typeface="Times New Roman"/>
                          <a:ea typeface="Times New Roman"/>
                          <a:cs typeface="Times New Roman"/>
                          <a:sym typeface="Times New Roman"/>
                        </a:rPr>
                        <a:t>    CU 2.3 Comunicación directa </a:t>
                      </a:r>
                      <a:endParaRPr sz="1200">
                        <a:latin typeface="Times New Roman"/>
                        <a:ea typeface="Times New Roman"/>
                        <a:cs typeface="Times New Roman"/>
                        <a:sym typeface="Times New Roman"/>
                      </a:endParaRPr>
                    </a:p>
                  </a:txBody>
                  <a:tcPr marT="0" marB="0" marR="68575" marL="68575"/>
                </a:tc>
              </a:tr>
              <a:tr h="12700">
                <a:tc vMerge="1"/>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Requerimientos funcionales</a:t>
                      </a:r>
                      <a:endParaRPr sz="1200">
                        <a:latin typeface="Times New Roman"/>
                        <a:ea typeface="Times New Roman"/>
                        <a:cs typeface="Times New Roman"/>
                        <a:sym typeface="Times New Roman"/>
                      </a:endParaRPr>
                    </a:p>
                  </a:txBody>
                  <a:tcPr marT="0" marB="0" marR="68575" marL="68575"/>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RF 06 Cargar documentos </a:t>
                      </a:r>
                      <a:endParaRPr sz="1200">
                        <a:latin typeface="Times New Roman"/>
                        <a:ea typeface="Times New Roman"/>
                        <a:cs typeface="Times New Roman"/>
                        <a:sym typeface="Times New Roman"/>
                      </a:endParaRPr>
                    </a:p>
                    <a:p>
                      <a:pPr indent="0" lvl="0" marL="0" rtl="0" algn="l">
                        <a:spcBef>
                          <a:spcPts val="0"/>
                        </a:spcBef>
                        <a:spcAft>
                          <a:spcPts val="0"/>
                        </a:spcAft>
                        <a:buNone/>
                      </a:pPr>
                      <a:r>
                        <a:rPr lang="es" sz="1200">
                          <a:latin typeface="Times New Roman"/>
                          <a:ea typeface="Times New Roman"/>
                          <a:cs typeface="Times New Roman"/>
                          <a:sym typeface="Times New Roman"/>
                        </a:rPr>
                        <a:t>RF 16 Herramienta de ayuda</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txBody>
                  <a:tcPr marT="0" marB="0" marR="68575" marL="68575"/>
                </a:tc>
              </a:tr>
              <a:tr h="57150">
                <a:tc gridSpan="2">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Precondiciones: </a:t>
                      </a:r>
                      <a:endParaRPr sz="1200">
                        <a:latin typeface="Times New Roman"/>
                        <a:ea typeface="Times New Roman"/>
                        <a:cs typeface="Times New Roman"/>
                        <a:sym typeface="Times New Roman"/>
                      </a:endParaRPr>
                    </a:p>
                  </a:txBody>
                  <a:tcPr marT="0" marB="0" marR="68575" marL="68575"/>
                </a:tc>
                <a:tc hMerge="1"/>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El Aspirante debió haberse registrado correctamente en el sistema </a:t>
                      </a:r>
                      <a:endParaRPr sz="1200">
                        <a:latin typeface="Times New Roman"/>
                        <a:ea typeface="Times New Roman"/>
                        <a:cs typeface="Times New Roman"/>
                        <a:sym typeface="Times New Roman"/>
                      </a:endParaRPr>
                    </a:p>
                  </a:txBody>
                  <a:tcPr marT="0" marB="0" marR="68575" marL="68575"/>
                </a:tc>
              </a:tr>
              <a:tr h="57150">
                <a:tc gridSpan="2">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Flujo Principal, Básico o Normal(Escenario Principal):</a:t>
                      </a:r>
                      <a:endParaRPr sz="1200">
                        <a:latin typeface="Times New Roman"/>
                        <a:ea typeface="Times New Roman"/>
                        <a:cs typeface="Times New Roman"/>
                        <a:sym typeface="Times New Roman"/>
                      </a:endParaRPr>
                    </a:p>
                  </a:txBody>
                  <a:tcPr marT="0" marB="0" marR="68575" marL="68575"/>
                </a:tc>
                <a:tc hMerge="1"/>
                <a:tc>
                  <a:txBody>
                    <a:bodyPr/>
                    <a:lstStyle/>
                    <a:p>
                      <a:pPr indent="-304800" lvl="0" marL="457200" rtl="0" algn="l">
                        <a:spcBef>
                          <a:spcPts val="0"/>
                        </a:spcBef>
                        <a:spcAft>
                          <a:spcPts val="0"/>
                        </a:spcAft>
                        <a:buSzPts val="1200"/>
                        <a:buFont typeface="Times New Roman"/>
                        <a:buAutoNum type="arabicPeriod"/>
                      </a:pPr>
                      <a:r>
                        <a:rPr lang="es" sz="1200">
                          <a:latin typeface="Times New Roman"/>
                          <a:ea typeface="Times New Roman"/>
                          <a:cs typeface="Times New Roman"/>
                          <a:sym typeface="Times New Roman"/>
                        </a:rPr>
                        <a:t>Ingresar en la plataforma.</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AutoNum type="arabicPeriod"/>
                      </a:pPr>
                      <a:r>
                        <a:rPr lang="es" sz="1200">
                          <a:latin typeface="Times New Roman"/>
                          <a:ea typeface="Times New Roman"/>
                          <a:cs typeface="Times New Roman"/>
                          <a:sym typeface="Times New Roman"/>
                        </a:rPr>
                        <a:t>Iniciar sesión.</a:t>
                      </a:r>
                      <a:endParaRPr sz="1200">
                        <a:latin typeface="Times New Roman"/>
                        <a:ea typeface="Times New Roman"/>
                        <a:cs typeface="Times New Roman"/>
                        <a:sym typeface="Times New Roman"/>
                      </a:endParaRPr>
                    </a:p>
                  </a:txBody>
                  <a:tcPr marT="0" marB="0" marR="68575" marL="68575"/>
                </a:tc>
              </a:tr>
              <a:tr h="57150">
                <a:tc gridSpan="2">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Flujos alternativos (Excepciones)</a:t>
                      </a:r>
                      <a:endParaRPr sz="1200">
                        <a:latin typeface="Times New Roman"/>
                        <a:ea typeface="Times New Roman"/>
                        <a:cs typeface="Times New Roman"/>
                        <a:sym typeface="Times New Roman"/>
                      </a:endParaRPr>
                    </a:p>
                  </a:txBody>
                  <a:tcPr marT="0" marB="0" marR="68575" marL="68575"/>
                </a:tc>
                <a:tc hMerge="1"/>
                <a:tc>
                  <a:txBody>
                    <a:bodyPr/>
                    <a:lstStyle/>
                    <a:p>
                      <a:pPr indent="-304800" lvl="0" marL="457200" rtl="0" algn="l">
                        <a:spcBef>
                          <a:spcPts val="0"/>
                        </a:spcBef>
                        <a:spcAft>
                          <a:spcPts val="0"/>
                        </a:spcAft>
                        <a:buSzPts val="1200"/>
                        <a:buFont typeface="Times New Roman"/>
                        <a:buAutoNum type="arabicPeriod"/>
                      </a:pPr>
                      <a:r>
                        <a:rPr lang="es" sz="1200">
                          <a:latin typeface="Times New Roman"/>
                          <a:ea typeface="Times New Roman"/>
                          <a:cs typeface="Times New Roman"/>
                          <a:sym typeface="Times New Roman"/>
                        </a:rPr>
                        <a:t>No se posee una cuenta vinculada con la plataforma.</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AutoNum type="arabicPeriod"/>
                      </a:pPr>
                      <a:r>
                        <a:rPr lang="es" sz="1200">
                          <a:latin typeface="Times New Roman"/>
                          <a:ea typeface="Times New Roman"/>
                          <a:cs typeface="Times New Roman"/>
                          <a:sym typeface="Times New Roman"/>
                        </a:rPr>
                        <a:t>Faltó verificar la cuenta.</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AutoNum type="arabicPeriod"/>
                      </a:pPr>
                      <a:r>
                        <a:rPr lang="es" sz="1200">
                          <a:latin typeface="Times New Roman"/>
                          <a:ea typeface="Times New Roman"/>
                          <a:cs typeface="Times New Roman"/>
                          <a:sym typeface="Times New Roman"/>
                        </a:rPr>
                        <a:t>Registró el nombre de usuario o contraseña incorrecto.</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AutoNum type="arabicPeriod"/>
                      </a:pPr>
                      <a:r>
                        <a:rPr lang="es" sz="1200">
                          <a:latin typeface="Times New Roman"/>
                          <a:ea typeface="Times New Roman"/>
                          <a:cs typeface="Times New Roman"/>
                          <a:sym typeface="Times New Roman"/>
                        </a:rPr>
                        <a:t>No ha iniciado sesión</a:t>
                      </a:r>
                      <a:endParaRPr sz="1200">
                        <a:latin typeface="Times New Roman"/>
                        <a:ea typeface="Times New Roman"/>
                        <a:cs typeface="Times New Roman"/>
                        <a:sym typeface="Times New Roman"/>
                      </a:endParaRPr>
                    </a:p>
                  </a:txBody>
                  <a:tcPr marT="0" marB="0" marR="68575" marL="68575"/>
                </a:tc>
              </a:tr>
              <a:tr h="57150">
                <a:tc gridSpan="2">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PostCondiciones:</a:t>
                      </a:r>
                      <a:endParaRPr sz="1200">
                        <a:latin typeface="Times New Roman"/>
                        <a:ea typeface="Times New Roman"/>
                        <a:cs typeface="Times New Roman"/>
                        <a:sym typeface="Times New Roman"/>
                      </a:endParaRPr>
                    </a:p>
                  </a:txBody>
                  <a:tcPr marT="0" marB="0" marR="68575" marL="68575"/>
                </a:tc>
                <a:tc hMerge="1"/>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Podrá realizar cualquier actividad o función disponible al usuario en la plataforma.</a:t>
                      </a:r>
                      <a:endParaRPr sz="1200">
                        <a:latin typeface="Times New Roman"/>
                        <a:ea typeface="Times New Roman"/>
                        <a:cs typeface="Times New Roman"/>
                        <a:sym typeface="Times New Roman"/>
                      </a:endParaRPr>
                    </a:p>
                  </a:txBody>
                  <a:tcPr marT="0" marB="0" marR="68575" marL="68575"/>
                </a:tc>
              </a:tr>
              <a:tr h="57150">
                <a:tc gridSpan="2">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Frecuencia esperada</a:t>
                      </a:r>
                      <a:endParaRPr sz="1200">
                        <a:latin typeface="Times New Roman"/>
                        <a:ea typeface="Times New Roman"/>
                        <a:cs typeface="Times New Roman"/>
                        <a:sym typeface="Times New Roman"/>
                      </a:endParaRPr>
                    </a:p>
                  </a:txBody>
                  <a:tcPr marT="0" marB="0" marR="68575" marL="68575"/>
                </a:tc>
                <a:tc hMerge="1"/>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Siempre disponible y activo.</a:t>
                      </a:r>
                      <a:endParaRPr sz="1200">
                        <a:latin typeface="Times New Roman"/>
                        <a:ea typeface="Times New Roman"/>
                        <a:cs typeface="Times New Roman"/>
                        <a:sym typeface="Times New Roman"/>
                      </a:endParaRPr>
                    </a:p>
                  </a:txBody>
                  <a:tcPr marT="0" marB="0" marR="68575" marL="68575"/>
                </a:tc>
              </a:tr>
              <a:tr h="57150">
                <a:tc gridSpan="2">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Prioridad</a:t>
                      </a:r>
                      <a:endParaRPr sz="1200">
                        <a:latin typeface="Times New Roman"/>
                        <a:ea typeface="Times New Roman"/>
                        <a:cs typeface="Times New Roman"/>
                        <a:sym typeface="Times New Roman"/>
                      </a:endParaRPr>
                    </a:p>
                  </a:txBody>
                  <a:tcPr marT="0" marB="0" marR="68575" marL="68575"/>
                </a:tc>
                <a:tc hMerge="1"/>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Alta</a:t>
                      </a:r>
                      <a:endParaRPr sz="1200">
                        <a:latin typeface="Times New Roman"/>
                        <a:ea typeface="Times New Roman"/>
                        <a:cs typeface="Times New Roman"/>
                        <a:sym typeface="Times New Roman"/>
                      </a:endParaRPr>
                    </a:p>
                  </a:txBody>
                  <a:tcPr marT="0" marB="0" marR="68575" marL="68575"/>
                </a:tc>
              </a:tr>
              <a:tr h="57150">
                <a:tc gridSpan="2">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Comentarios</a:t>
                      </a:r>
                      <a:endParaRPr sz="1200">
                        <a:latin typeface="Times New Roman"/>
                        <a:ea typeface="Times New Roman"/>
                        <a:cs typeface="Times New Roman"/>
                        <a:sym typeface="Times New Roman"/>
                      </a:endParaRPr>
                    </a:p>
                  </a:txBody>
                  <a:tcPr marT="0" marB="0" marR="68575" marL="68575"/>
                </a:tc>
                <a:tc hMerge="1"/>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La página principal contará con una guía de instrucciones de uso y un centro de ayuda por cualquier falla de ejecución  </a:t>
                      </a:r>
                      <a:endParaRPr sz="1200">
                        <a:latin typeface="Times New Roman"/>
                        <a:ea typeface="Times New Roman"/>
                        <a:cs typeface="Times New Roman"/>
                        <a:sym typeface="Times New Roman"/>
                      </a:endParaRPr>
                    </a:p>
                  </a:txBody>
                  <a:tcPr marT="0" marB="0" marR="68575" marL="68575"/>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graphicFrame>
        <p:nvGraphicFramePr>
          <p:cNvPr id="273" name="Google Shape;273;p46"/>
          <p:cNvGraphicFramePr/>
          <p:nvPr/>
        </p:nvGraphicFramePr>
        <p:xfrm>
          <a:off x="247313" y="568675"/>
          <a:ext cx="3000000" cy="3000000"/>
        </p:xfrm>
        <a:graphic>
          <a:graphicData uri="http://schemas.openxmlformats.org/drawingml/2006/table">
            <a:tbl>
              <a:tblPr bandRow="1">
                <a:noFill/>
                <a:tableStyleId>{7ACB6222-4D23-445E-B8A7-EF1F6A18E8B3}</a:tableStyleId>
              </a:tblPr>
              <a:tblGrid>
                <a:gridCol w="1193175"/>
                <a:gridCol w="1560900"/>
                <a:gridCol w="5895300"/>
              </a:tblGrid>
              <a:tr h="12700">
                <a:tc gridSpan="2">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Referencia</a:t>
                      </a:r>
                      <a:endParaRPr sz="1200">
                        <a:latin typeface="Times New Roman"/>
                        <a:ea typeface="Times New Roman"/>
                        <a:cs typeface="Times New Roman"/>
                        <a:sym typeface="Times New Roman"/>
                      </a:endParaRPr>
                    </a:p>
                  </a:txBody>
                  <a:tcPr marT="0" marB="0" marR="68575" marL="68575"/>
                </a:tc>
                <a:tc hMerge="1"/>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CU 3</a:t>
                      </a:r>
                      <a:endParaRPr sz="1200">
                        <a:latin typeface="Times New Roman"/>
                        <a:ea typeface="Times New Roman"/>
                        <a:cs typeface="Times New Roman"/>
                        <a:sym typeface="Times New Roman"/>
                      </a:endParaRPr>
                    </a:p>
                  </a:txBody>
                  <a:tcPr marT="0" marB="0" marR="68575" marL="68575"/>
                </a:tc>
              </a:tr>
              <a:tr h="12700">
                <a:tc gridSpan="2">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Caso de Uso: </a:t>
                      </a:r>
                      <a:endParaRPr sz="1200">
                        <a:latin typeface="Times New Roman"/>
                        <a:ea typeface="Times New Roman"/>
                        <a:cs typeface="Times New Roman"/>
                        <a:sym typeface="Times New Roman"/>
                      </a:endParaRPr>
                    </a:p>
                  </a:txBody>
                  <a:tcPr marT="0" marB="0" marR="68575" marL="68575"/>
                </a:tc>
                <a:tc hMerge="1"/>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Validar datos</a:t>
                      </a:r>
                      <a:endParaRPr sz="1200">
                        <a:latin typeface="Times New Roman"/>
                        <a:ea typeface="Times New Roman"/>
                        <a:cs typeface="Times New Roman"/>
                        <a:sym typeface="Times New Roman"/>
                      </a:endParaRPr>
                    </a:p>
                  </a:txBody>
                  <a:tcPr marT="0" marB="0" marR="68575" marL="68575"/>
                </a:tc>
              </a:tr>
              <a:tr h="176500">
                <a:tc gridSpan="2">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Fecha:</a:t>
                      </a:r>
                      <a:endParaRPr sz="1200">
                        <a:latin typeface="Times New Roman"/>
                        <a:ea typeface="Times New Roman"/>
                        <a:cs typeface="Times New Roman"/>
                        <a:sym typeface="Times New Roman"/>
                      </a:endParaRPr>
                    </a:p>
                  </a:txBody>
                  <a:tcPr marT="0" marB="0" marR="68575" marL="68575"/>
                </a:tc>
                <a:tc hMerge="1"/>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Marzo 5 de 2021</a:t>
                      </a:r>
                      <a:endParaRPr sz="1200">
                        <a:latin typeface="Times New Roman"/>
                        <a:ea typeface="Times New Roman"/>
                        <a:cs typeface="Times New Roman"/>
                        <a:sym typeface="Times New Roman"/>
                      </a:endParaRPr>
                    </a:p>
                  </a:txBody>
                  <a:tcPr marT="0" marB="0" marR="68575" marL="68575"/>
                </a:tc>
              </a:tr>
              <a:tr h="12700">
                <a:tc gridSpan="2">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Versión:</a:t>
                      </a:r>
                      <a:endParaRPr sz="1200">
                        <a:latin typeface="Times New Roman"/>
                        <a:ea typeface="Times New Roman"/>
                        <a:cs typeface="Times New Roman"/>
                        <a:sym typeface="Times New Roman"/>
                      </a:endParaRPr>
                    </a:p>
                  </a:txBody>
                  <a:tcPr marT="0" marB="0" marR="68575" marL="68575"/>
                </a:tc>
                <a:tc hMerge="1"/>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1</a:t>
                      </a:r>
                      <a:endParaRPr sz="1200">
                        <a:latin typeface="Times New Roman"/>
                        <a:ea typeface="Times New Roman"/>
                        <a:cs typeface="Times New Roman"/>
                        <a:sym typeface="Times New Roman"/>
                      </a:endParaRPr>
                    </a:p>
                  </a:txBody>
                  <a:tcPr marT="0" marB="0" marR="68575" marL="68575"/>
                </a:tc>
              </a:tr>
              <a:tr h="12700">
                <a:tc gridSpan="2">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Autor:</a:t>
                      </a:r>
                      <a:endParaRPr sz="1200">
                        <a:latin typeface="Times New Roman"/>
                        <a:ea typeface="Times New Roman"/>
                        <a:cs typeface="Times New Roman"/>
                        <a:sym typeface="Times New Roman"/>
                      </a:endParaRPr>
                    </a:p>
                  </a:txBody>
                  <a:tcPr marT="0" marB="0" marR="68575" marL="68575"/>
                </a:tc>
                <a:tc hMerge="1"/>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Administradores.</a:t>
                      </a:r>
                      <a:endParaRPr sz="1200">
                        <a:latin typeface="Times New Roman"/>
                        <a:ea typeface="Times New Roman"/>
                        <a:cs typeface="Times New Roman"/>
                        <a:sym typeface="Times New Roman"/>
                      </a:endParaRPr>
                    </a:p>
                  </a:txBody>
                  <a:tcPr marT="0" marB="0" marR="68575" marL="68575"/>
                </a:tc>
              </a:tr>
              <a:tr h="12700">
                <a:tc gridSpan="2">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Actor:</a:t>
                      </a:r>
                      <a:endParaRPr sz="1200">
                        <a:latin typeface="Times New Roman"/>
                        <a:ea typeface="Times New Roman"/>
                        <a:cs typeface="Times New Roman"/>
                        <a:sym typeface="Times New Roman"/>
                      </a:endParaRPr>
                    </a:p>
                  </a:txBody>
                  <a:tcPr marT="0" marB="0" marR="68575" marL="68575"/>
                </a:tc>
                <a:tc hMerge="1"/>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Recursos humanos </a:t>
                      </a:r>
                      <a:endParaRPr sz="1200">
                        <a:latin typeface="Times New Roman"/>
                        <a:ea typeface="Times New Roman"/>
                        <a:cs typeface="Times New Roman"/>
                        <a:sym typeface="Times New Roman"/>
                      </a:endParaRPr>
                    </a:p>
                  </a:txBody>
                  <a:tcPr marT="0" marB="0" marR="68575" marL="68575"/>
                </a:tc>
              </a:tr>
              <a:tr h="12700">
                <a:tc gridSpan="2">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Tipo de caso:</a:t>
                      </a:r>
                      <a:endParaRPr sz="1200">
                        <a:latin typeface="Times New Roman"/>
                        <a:ea typeface="Times New Roman"/>
                        <a:cs typeface="Times New Roman"/>
                        <a:sym typeface="Times New Roman"/>
                      </a:endParaRPr>
                    </a:p>
                  </a:txBody>
                  <a:tcPr marT="0" marB="0" marR="68575" marL="68575"/>
                </a:tc>
                <a:tc hMerge="1"/>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Primario </a:t>
                      </a:r>
                      <a:endParaRPr sz="1200">
                        <a:latin typeface="Times New Roman"/>
                        <a:ea typeface="Times New Roman"/>
                        <a:cs typeface="Times New Roman"/>
                        <a:sym typeface="Times New Roman"/>
                      </a:endParaRPr>
                    </a:p>
                  </a:txBody>
                  <a:tcPr marT="0" marB="0" marR="68575" marL="68575"/>
                </a:tc>
              </a:tr>
              <a:tr h="12700">
                <a:tc gridSpan="2">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Descripción:</a:t>
                      </a:r>
                      <a:endParaRPr sz="1200">
                        <a:latin typeface="Times New Roman"/>
                        <a:ea typeface="Times New Roman"/>
                        <a:cs typeface="Times New Roman"/>
                        <a:sym typeface="Times New Roman"/>
                      </a:endParaRPr>
                    </a:p>
                  </a:txBody>
                  <a:tcPr marT="0" marB="0" marR="68575" marL="68575"/>
                </a:tc>
                <a:tc hMerge="1"/>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El sistema permitirá al encargado de recursos humanos realizar la validación de datos o archivos </a:t>
                      </a:r>
                      <a:endParaRPr sz="1200">
                        <a:latin typeface="Times New Roman"/>
                        <a:ea typeface="Times New Roman"/>
                        <a:cs typeface="Times New Roman"/>
                        <a:sym typeface="Times New Roman"/>
                      </a:endParaRPr>
                    </a:p>
                  </a:txBody>
                  <a:tcPr marT="0" marB="0" marR="68575" marL="68575"/>
                </a:tc>
              </a:tr>
              <a:tr h="567625">
                <a:tc rowSpan="2">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Referencias cruzadas</a:t>
                      </a:r>
                      <a:endParaRPr sz="1200">
                        <a:latin typeface="Times New Roman"/>
                        <a:ea typeface="Times New Roman"/>
                        <a:cs typeface="Times New Roman"/>
                        <a:sym typeface="Times New Roman"/>
                      </a:endParaRPr>
                    </a:p>
                  </a:txBody>
                  <a:tcPr marT="0" marB="0" marR="68575" marL="68575"/>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Casos de uso con que se relaciona</a:t>
                      </a:r>
                      <a:endParaRPr sz="1200">
                        <a:latin typeface="Times New Roman"/>
                        <a:ea typeface="Times New Roman"/>
                        <a:cs typeface="Times New Roman"/>
                        <a:sym typeface="Times New Roman"/>
                      </a:endParaRPr>
                    </a:p>
                  </a:txBody>
                  <a:tcPr marT="0" marB="0" marR="68575" marL="68575"/>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Incluye: CU 3.1 Lista de Aspirante</a:t>
                      </a:r>
                      <a:endParaRPr sz="1200">
                        <a:latin typeface="Times New Roman"/>
                        <a:ea typeface="Times New Roman"/>
                        <a:cs typeface="Times New Roman"/>
                        <a:sym typeface="Times New Roman"/>
                      </a:endParaRPr>
                    </a:p>
                    <a:p>
                      <a:pPr indent="0" lvl="0" marL="0" rtl="0" algn="l">
                        <a:spcBef>
                          <a:spcPts val="0"/>
                        </a:spcBef>
                        <a:spcAft>
                          <a:spcPts val="0"/>
                        </a:spcAft>
                        <a:buNone/>
                      </a:pPr>
                      <a:r>
                        <a:rPr lang="es" sz="1200">
                          <a:latin typeface="Times New Roman"/>
                          <a:ea typeface="Times New Roman"/>
                          <a:cs typeface="Times New Roman"/>
                          <a:sym typeface="Times New Roman"/>
                        </a:rPr>
                        <a:t>               CU 3.2 Creación de Perfil</a:t>
                      </a:r>
                      <a:endParaRPr sz="1200">
                        <a:latin typeface="Times New Roman"/>
                        <a:ea typeface="Times New Roman"/>
                        <a:cs typeface="Times New Roman"/>
                        <a:sym typeface="Times New Roman"/>
                      </a:endParaRPr>
                    </a:p>
                    <a:p>
                      <a:pPr indent="0" lvl="0" marL="0" rtl="0" algn="l">
                        <a:spcBef>
                          <a:spcPts val="0"/>
                        </a:spcBef>
                        <a:spcAft>
                          <a:spcPts val="0"/>
                        </a:spcAft>
                        <a:buNone/>
                      </a:pPr>
                      <a:r>
                        <a:rPr lang="es" sz="1200">
                          <a:latin typeface="Times New Roman"/>
                          <a:ea typeface="Times New Roman"/>
                          <a:cs typeface="Times New Roman"/>
                          <a:sym typeface="Times New Roman"/>
                        </a:rPr>
                        <a:t>               CU 2.1 Subir documentos </a:t>
                      </a:r>
                      <a:endParaRPr sz="1200">
                        <a:latin typeface="Times New Roman"/>
                        <a:ea typeface="Times New Roman"/>
                        <a:cs typeface="Times New Roman"/>
                        <a:sym typeface="Times New Roman"/>
                      </a:endParaRPr>
                    </a:p>
                  </a:txBody>
                  <a:tcPr marT="0" marB="0" marR="68575" marL="68575"/>
                </a:tc>
              </a:tr>
              <a:tr h="12700">
                <a:tc vMerge="1"/>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Requerimientos funcionales</a:t>
                      </a:r>
                      <a:endParaRPr sz="1200">
                        <a:latin typeface="Times New Roman"/>
                        <a:ea typeface="Times New Roman"/>
                        <a:cs typeface="Times New Roman"/>
                        <a:sym typeface="Times New Roman"/>
                      </a:endParaRPr>
                    </a:p>
                  </a:txBody>
                  <a:tcPr marT="0" marB="0" marR="68575" marL="68575"/>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RF 06 Subir documentos</a:t>
                      </a:r>
                      <a:endParaRPr sz="1200">
                        <a:latin typeface="Times New Roman"/>
                        <a:ea typeface="Times New Roman"/>
                        <a:cs typeface="Times New Roman"/>
                        <a:sym typeface="Times New Roman"/>
                      </a:endParaRPr>
                    </a:p>
                    <a:p>
                      <a:pPr indent="0" lvl="0" marL="0" rtl="0" algn="l">
                        <a:spcBef>
                          <a:spcPts val="0"/>
                        </a:spcBef>
                        <a:spcAft>
                          <a:spcPts val="0"/>
                        </a:spcAft>
                        <a:buNone/>
                      </a:pPr>
                      <a:r>
                        <a:rPr lang="es" sz="1200">
                          <a:latin typeface="Times New Roman"/>
                          <a:ea typeface="Times New Roman"/>
                          <a:cs typeface="Times New Roman"/>
                          <a:sym typeface="Times New Roman"/>
                        </a:rPr>
                        <a:t>RF 07 Creación de perfil</a:t>
                      </a:r>
                      <a:endParaRPr sz="1200">
                        <a:latin typeface="Times New Roman"/>
                        <a:ea typeface="Times New Roman"/>
                        <a:cs typeface="Times New Roman"/>
                        <a:sym typeface="Times New Roman"/>
                      </a:endParaRPr>
                    </a:p>
                    <a:p>
                      <a:pPr indent="0" lvl="0" marL="0" rtl="0" algn="l">
                        <a:spcBef>
                          <a:spcPts val="0"/>
                        </a:spcBef>
                        <a:spcAft>
                          <a:spcPts val="0"/>
                        </a:spcAft>
                        <a:buNone/>
                      </a:pPr>
                      <a:r>
                        <a:rPr lang="es" sz="1200">
                          <a:latin typeface="Times New Roman"/>
                          <a:ea typeface="Times New Roman"/>
                          <a:cs typeface="Times New Roman"/>
                          <a:sym typeface="Times New Roman"/>
                        </a:rPr>
                        <a:t>RF 08 Lista de aspirantes </a:t>
                      </a:r>
                      <a:endParaRPr sz="1200">
                        <a:latin typeface="Times New Roman"/>
                        <a:ea typeface="Times New Roman"/>
                        <a:cs typeface="Times New Roman"/>
                        <a:sym typeface="Times New Roman"/>
                      </a:endParaRPr>
                    </a:p>
                    <a:p>
                      <a:pPr indent="0" lvl="0" marL="0" rtl="0" algn="l">
                        <a:spcBef>
                          <a:spcPts val="0"/>
                        </a:spcBef>
                        <a:spcAft>
                          <a:spcPts val="0"/>
                        </a:spcAft>
                        <a:buNone/>
                      </a:pPr>
                      <a:r>
                        <a:rPr lang="es" sz="1200">
                          <a:latin typeface="Times New Roman"/>
                          <a:ea typeface="Times New Roman"/>
                          <a:cs typeface="Times New Roman"/>
                          <a:sym typeface="Times New Roman"/>
                        </a:rPr>
                        <a:t>RF 16 Herramienta de ayuda</a:t>
                      </a:r>
                      <a:endParaRPr sz="1200">
                        <a:latin typeface="Times New Roman"/>
                        <a:ea typeface="Times New Roman"/>
                        <a:cs typeface="Times New Roman"/>
                        <a:sym typeface="Times New Roman"/>
                      </a:endParaRPr>
                    </a:p>
                  </a:txBody>
                  <a:tcPr marT="0" marB="0" marR="68575" marL="68575"/>
                </a:tc>
              </a:tr>
              <a:tr h="57150">
                <a:tc gridSpan="2">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Precondiciones: </a:t>
                      </a:r>
                      <a:endParaRPr sz="1200">
                        <a:latin typeface="Times New Roman"/>
                        <a:ea typeface="Times New Roman"/>
                        <a:cs typeface="Times New Roman"/>
                        <a:sym typeface="Times New Roman"/>
                      </a:endParaRPr>
                    </a:p>
                  </a:txBody>
                  <a:tcPr marT="0" marB="0" marR="68575" marL="68575"/>
                </a:tc>
                <a:tc hMerge="1"/>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Recursos humanos debió verificar su cuenta vinculada con el sistema y haber iniciado sesión </a:t>
                      </a:r>
                      <a:endParaRPr sz="1200">
                        <a:latin typeface="Times New Roman"/>
                        <a:ea typeface="Times New Roman"/>
                        <a:cs typeface="Times New Roman"/>
                        <a:sym typeface="Times New Roman"/>
                      </a:endParaRPr>
                    </a:p>
                  </a:txBody>
                  <a:tcPr marT="0" marB="0" marR="68575" marL="68575"/>
                </a:tc>
              </a:tr>
              <a:tr h="57150">
                <a:tc gridSpan="2">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Flujo Principal, Básico o Normal(Escenario Principal):</a:t>
                      </a:r>
                      <a:endParaRPr sz="1200">
                        <a:latin typeface="Times New Roman"/>
                        <a:ea typeface="Times New Roman"/>
                        <a:cs typeface="Times New Roman"/>
                        <a:sym typeface="Times New Roman"/>
                      </a:endParaRPr>
                    </a:p>
                  </a:txBody>
                  <a:tcPr marT="0" marB="0" marR="68575" marL="68575"/>
                </a:tc>
                <a:tc hMerge="1"/>
                <a:tc>
                  <a:txBody>
                    <a:bodyPr/>
                    <a:lstStyle/>
                    <a:p>
                      <a:pPr indent="-304800" lvl="0" marL="457200" rtl="0" algn="l">
                        <a:spcBef>
                          <a:spcPts val="0"/>
                        </a:spcBef>
                        <a:spcAft>
                          <a:spcPts val="0"/>
                        </a:spcAft>
                        <a:buSzPts val="1200"/>
                        <a:buFont typeface="Times New Roman"/>
                        <a:buAutoNum type="arabicPeriod"/>
                      </a:pPr>
                      <a:r>
                        <a:rPr lang="es" sz="1200">
                          <a:latin typeface="Times New Roman"/>
                          <a:ea typeface="Times New Roman"/>
                          <a:cs typeface="Times New Roman"/>
                          <a:sym typeface="Times New Roman"/>
                        </a:rPr>
                        <a:t>Ingresar archivos.</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AutoNum type="arabicPeriod"/>
                      </a:pPr>
                      <a:r>
                        <a:rPr lang="es" sz="1200">
                          <a:latin typeface="Times New Roman"/>
                          <a:ea typeface="Times New Roman"/>
                          <a:cs typeface="Times New Roman"/>
                          <a:sym typeface="Times New Roman"/>
                        </a:rPr>
                        <a:t>Validar datos.</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AutoNum type="arabicPeriod"/>
                      </a:pPr>
                      <a:r>
                        <a:rPr lang="es" sz="1200">
                          <a:latin typeface="Times New Roman"/>
                          <a:ea typeface="Times New Roman"/>
                          <a:cs typeface="Times New Roman"/>
                          <a:sym typeface="Times New Roman"/>
                        </a:rPr>
                        <a:t>Reingresar datos.</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AutoNum type="arabicPeriod"/>
                      </a:pPr>
                      <a:r>
                        <a:rPr lang="es" sz="1200">
                          <a:latin typeface="Times New Roman"/>
                          <a:ea typeface="Times New Roman"/>
                          <a:cs typeface="Times New Roman"/>
                          <a:sym typeface="Times New Roman"/>
                        </a:rPr>
                        <a:t>Almacenar.</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AutoNum type="arabicPeriod"/>
                      </a:pPr>
                      <a:r>
                        <a:rPr lang="es" sz="1200">
                          <a:latin typeface="Times New Roman"/>
                          <a:ea typeface="Times New Roman"/>
                          <a:cs typeface="Times New Roman"/>
                          <a:sym typeface="Times New Roman"/>
                        </a:rPr>
                        <a:t>Permitir la actualización de datos o archivos.</a:t>
                      </a:r>
                      <a:endParaRPr sz="1200">
                        <a:latin typeface="Times New Roman"/>
                        <a:ea typeface="Times New Roman"/>
                        <a:cs typeface="Times New Roman"/>
                        <a:sym typeface="Times New Roman"/>
                      </a:endParaRPr>
                    </a:p>
                  </a:txBody>
                  <a:tcPr marT="0" marB="0" marR="68575" marL="68575"/>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s">
                <a:latin typeface="Georgia"/>
                <a:ea typeface="Georgia"/>
                <a:cs typeface="Georgia"/>
                <a:sym typeface="Georgia"/>
              </a:rPr>
              <a:t>VERSIONAMIENTO</a:t>
            </a:r>
            <a:endParaRPr/>
          </a:p>
        </p:txBody>
      </p:sp>
      <p:sp>
        <p:nvSpPr>
          <p:cNvPr id="279" name="Google Shape;279;p47"/>
          <p:cNvSpPr txBox="1"/>
          <p:nvPr>
            <p:ph idx="1" type="body"/>
          </p:nvPr>
        </p:nvSpPr>
        <p:spPr>
          <a:xfrm>
            <a:off x="311700" y="1152475"/>
            <a:ext cx="4342800" cy="35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Versionamiento o control de versiones de un sistema es el registro de las modificaciones realizadas a lo largo del tiempo del sistema de tal manera que se pueda recuperar algún dato o versión.</a:t>
            </a:r>
            <a:endParaRPr>
              <a:solidFill>
                <a:schemeClr val="dk1"/>
              </a:solidFill>
            </a:endParaRPr>
          </a:p>
          <a:p>
            <a:pPr indent="0" lvl="0" marL="0" rtl="0" algn="r">
              <a:spcBef>
                <a:spcPts val="1200"/>
              </a:spcBef>
              <a:spcAft>
                <a:spcPts val="0"/>
              </a:spcAft>
              <a:buNone/>
            </a:pPr>
            <a:r>
              <a:rPr lang="es">
                <a:solidFill>
                  <a:schemeClr val="dk1"/>
                </a:solidFill>
              </a:rPr>
              <a:t>(git--everything-is-local)</a:t>
            </a:r>
            <a:endParaRPr>
              <a:solidFill>
                <a:schemeClr val="dk1"/>
              </a:solidFill>
            </a:endParaRPr>
          </a:p>
          <a:p>
            <a:pPr indent="-342900" lvl="0" marL="457200" rtl="0" algn="l">
              <a:lnSpc>
                <a:spcPct val="100000"/>
              </a:lnSpc>
              <a:spcBef>
                <a:spcPts val="1200"/>
              </a:spcBef>
              <a:spcAft>
                <a:spcPts val="0"/>
              </a:spcAft>
              <a:buClr>
                <a:schemeClr val="dk1"/>
              </a:buClr>
              <a:buSzPts val="1800"/>
              <a:buChar char="●"/>
            </a:pPr>
            <a:r>
              <a:rPr lang="es">
                <a:solidFill>
                  <a:schemeClr val="dk1"/>
                </a:solidFill>
              </a:rPr>
              <a:t>La herramienta que utilizamos fue: GitHub Desktop</a:t>
            </a:r>
            <a:endParaRPr>
              <a:solidFill>
                <a:schemeClr val="dk1"/>
              </a:solidFill>
            </a:endParaRPr>
          </a:p>
        </p:txBody>
      </p:sp>
      <p:pic>
        <p:nvPicPr>
          <p:cNvPr id="280" name="Google Shape;280;p47"/>
          <p:cNvPicPr preferRelativeResize="0"/>
          <p:nvPr/>
        </p:nvPicPr>
        <p:blipFill>
          <a:blip r:embed="rId3">
            <a:alphaModFix/>
          </a:blip>
          <a:stretch>
            <a:fillRect/>
          </a:stretch>
        </p:blipFill>
        <p:spPr>
          <a:xfrm rot="531710">
            <a:off x="5377387" y="1365003"/>
            <a:ext cx="2990923" cy="2990944"/>
          </a:xfrm>
          <a:prstGeom prst="rect">
            <a:avLst/>
          </a:prstGeom>
          <a:noFill/>
          <a:ln>
            <a:noFill/>
          </a:ln>
        </p:spPr>
      </p:pic>
      <p:sp>
        <p:nvSpPr>
          <p:cNvPr id="281" name="Google Shape;281;p47"/>
          <p:cNvSpPr txBox="1"/>
          <p:nvPr/>
        </p:nvSpPr>
        <p:spPr>
          <a:xfrm>
            <a:off x="4654500" y="4543200"/>
            <a:ext cx="44367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t>Tomado de: </a:t>
            </a:r>
            <a:r>
              <a:rPr lang="es" sz="900"/>
              <a:t>Anónimo de uGeek Podcast en “CREAR RAMAS CON GIT”. Disponible en </a:t>
            </a:r>
            <a:r>
              <a:rPr lang="es" sz="900" u="sng">
                <a:hlinkClick r:id="rId4"/>
              </a:rPr>
              <a:t>https://ugeek.github.io/blog/post/2019-01-28-crear-ramas-con-git.html</a:t>
            </a:r>
            <a:r>
              <a:rPr lang="es" sz="900"/>
              <a:t>.</a:t>
            </a:r>
            <a:endParaRPr sz="9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8"/>
          <p:cNvSpPr txBox="1"/>
          <p:nvPr>
            <p:ph type="title"/>
          </p:nvPr>
        </p:nvSpPr>
        <p:spPr>
          <a:xfrm>
            <a:off x="212550" y="1599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VERSIONAMIENTO</a:t>
            </a:r>
            <a:endParaRPr>
              <a:latin typeface="Georgia"/>
              <a:ea typeface="Georgia"/>
              <a:cs typeface="Georgia"/>
              <a:sym typeface="Georgia"/>
            </a:endParaRPr>
          </a:p>
        </p:txBody>
      </p:sp>
      <p:sp>
        <p:nvSpPr>
          <p:cNvPr id="287" name="Google Shape;287;p48"/>
          <p:cNvSpPr txBox="1"/>
          <p:nvPr/>
        </p:nvSpPr>
        <p:spPr>
          <a:xfrm>
            <a:off x="274525" y="658300"/>
            <a:ext cx="7427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u="sng">
                <a:solidFill>
                  <a:schemeClr val="hlink"/>
                </a:solidFill>
                <a:hlinkClick r:id="rId3"/>
              </a:rPr>
              <a:t>https://drive.google.com/drive/folders/1x2pcaNwtJc7r4Oa2aJglQyxk0FzxFQOo</a:t>
            </a:r>
            <a:endParaRPr/>
          </a:p>
          <a:p>
            <a:pPr indent="0" lvl="0" marL="0" rtl="0" algn="l">
              <a:spcBef>
                <a:spcPts val="0"/>
              </a:spcBef>
              <a:spcAft>
                <a:spcPts val="0"/>
              </a:spcAft>
              <a:buNone/>
            </a:pPr>
            <a:r>
              <a:t/>
            </a:r>
            <a:endParaRPr/>
          </a:p>
        </p:txBody>
      </p:sp>
      <p:pic>
        <p:nvPicPr>
          <p:cNvPr id="288" name="Google Shape;288;p48"/>
          <p:cNvPicPr preferRelativeResize="0"/>
          <p:nvPr/>
        </p:nvPicPr>
        <p:blipFill>
          <a:blip r:embed="rId4">
            <a:alphaModFix/>
          </a:blip>
          <a:stretch>
            <a:fillRect/>
          </a:stretch>
        </p:blipFill>
        <p:spPr>
          <a:xfrm>
            <a:off x="2936412" y="1273900"/>
            <a:ext cx="3072875" cy="28220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49"/>
          <p:cNvPicPr preferRelativeResize="0"/>
          <p:nvPr/>
        </p:nvPicPr>
        <p:blipFill rotWithShape="1">
          <a:blip r:embed="rId3">
            <a:alphaModFix/>
          </a:blip>
          <a:srcRect b="5150" l="0" r="3521" t="0"/>
          <a:stretch/>
        </p:blipFill>
        <p:spPr>
          <a:xfrm>
            <a:off x="420500" y="276925"/>
            <a:ext cx="8302999" cy="458965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NORMALIZACIÓN</a:t>
            </a:r>
            <a:endParaRPr>
              <a:latin typeface="Georgia"/>
              <a:ea typeface="Georgia"/>
              <a:cs typeface="Georgia"/>
              <a:sym typeface="Georgia"/>
            </a:endParaRPr>
          </a:p>
          <a:p>
            <a:pPr indent="0" lvl="0" marL="0" rtl="0" algn="ctr">
              <a:spcBef>
                <a:spcPts val="0"/>
              </a:spcBef>
              <a:spcAft>
                <a:spcPts val="0"/>
              </a:spcAft>
              <a:buClr>
                <a:schemeClr val="dk1"/>
              </a:buClr>
              <a:buSzPct val="39285"/>
              <a:buFont typeface="Arial"/>
              <a:buNone/>
            </a:pPr>
            <a:r>
              <a:t/>
            </a:r>
            <a:endParaRPr>
              <a:latin typeface="Georgia"/>
              <a:ea typeface="Georgia"/>
              <a:cs typeface="Georgia"/>
              <a:sym typeface="Georgia"/>
            </a:endParaRPr>
          </a:p>
          <a:p>
            <a:pPr indent="0" lvl="0" marL="0" rtl="0" algn="l">
              <a:spcBef>
                <a:spcPts val="0"/>
              </a:spcBef>
              <a:spcAft>
                <a:spcPts val="0"/>
              </a:spcAft>
              <a:buNone/>
            </a:pPr>
            <a:r>
              <a:t/>
            </a:r>
            <a:endParaRPr/>
          </a:p>
        </p:txBody>
      </p:sp>
      <p:pic>
        <p:nvPicPr>
          <p:cNvPr id="299" name="Google Shape;299;p50"/>
          <p:cNvPicPr preferRelativeResize="0"/>
          <p:nvPr/>
        </p:nvPicPr>
        <p:blipFill>
          <a:blip r:embed="rId3">
            <a:alphaModFix/>
          </a:blip>
          <a:stretch>
            <a:fillRect/>
          </a:stretch>
        </p:blipFill>
        <p:spPr>
          <a:xfrm>
            <a:off x="497475" y="1547525"/>
            <a:ext cx="3082625" cy="2825750"/>
          </a:xfrm>
          <a:prstGeom prst="rect">
            <a:avLst/>
          </a:prstGeom>
          <a:noFill/>
          <a:ln>
            <a:noFill/>
          </a:ln>
        </p:spPr>
      </p:pic>
      <p:sp>
        <p:nvSpPr>
          <p:cNvPr id="300" name="Google Shape;300;p50"/>
          <p:cNvSpPr txBox="1"/>
          <p:nvPr/>
        </p:nvSpPr>
        <p:spPr>
          <a:xfrm>
            <a:off x="538788" y="4373275"/>
            <a:ext cx="30000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t>Tomado de: La página web AreaTecnologia en su publicación “Normalización”. Disponible en </a:t>
            </a:r>
            <a:r>
              <a:rPr lang="es" sz="900" u="sng">
                <a:solidFill>
                  <a:schemeClr val="hlink"/>
                </a:solidFill>
                <a:hlinkClick r:id="rId4"/>
              </a:rPr>
              <a:t>https://www.areatecnologia.com/normalizacion.html</a:t>
            </a:r>
            <a:r>
              <a:rPr lang="es" sz="900"/>
              <a:t>.</a:t>
            </a:r>
            <a:endParaRPr sz="900"/>
          </a:p>
        </p:txBody>
      </p:sp>
      <p:sp>
        <p:nvSpPr>
          <p:cNvPr id="301" name="Google Shape;301;p50"/>
          <p:cNvSpPr txBox="1"/>
          <p:nvPr/>
        </p:nvSpPr>
        <p:spPr>
          <a:xfrm>
            <a:off x="4173125" y="1387300"/>
            <a:ext cx="4410300" cy="32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t>“Proceso de simplificación de los datos”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s" sz="1800"/>
              <a:t>La normalización es un proceso que clasifica relaciones, objetos, formas de relación y demás elementos en grupos, en base a las características que cada uno posee. Si se identifican ciertas reglas, se aplica una categoría; si se definen otras reglas, se aplicará otra categoría. </a:t>
            </a:r>
            <a:endParaRPr sz="1800"/>
          </a:p>
          <a:p>
            <a:pPr indent="0" lvl="0" marL="0" rtl="0" algn="r">
              <a:spcBef>
                <a:spcPts val="0"/>
              </a:spcBef>
              <a:spcAft>
                <a:spcPts val="0"/>
              </a:spcAft>
              <a:buNone/>
            </a:pPr>
            <a:r>
              <a:rPr lang="es"/>
              <a:t>(Torres Remon, 2009)</a:t>
            </a:r>
            <a:endParaRPr/>
          </a:p>
        </p:txBody>
      </p:sp>
      <p:sp>
        <p:nvSpPr>
          <p:cNvPr id="302" name="Google Shape;302;p50"/>
          <p:cNvSpPr txBox="1"/>
          <p:nvPr/>
        </p:nvSpPr>
        <p:spPr>
          <a:xfrm>
            <a:off x="4253075" y="4619800"/>
            <a:ext cx="4250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u="sng">
                <a:solidFill>
                  <a:schemeClr val="accent5"/>
                </a:solidFill>
                <a:hlinkClick r:id="rId5">
                  <a:extLst>
                    <a:ext uri="{A12FA001-AC4F-418D-AE19-62706E023703}">
                      <ahyp:hlinkClr val="tx"/>
                    </a:ext>
                  </a:extLst>
                </a:hlinkClick>
              </a:rPr>
              <a:t>https://docs.google.com/spreadsheets/d/1mMQC4hHPUH7ZrmiDzKs9p-REb41-Y08y0WZ8sDfp-jU/edit#gid=0</a:t>
            </a:r>
            <a:r>
              <a:rPr lang="es" sz="1000">
                <a:solidFill>
                  <a:schemeClr val="dk1"/>
                </a:solidFill>
              </a:rPr>
              <a:t> </a:t>
            </a:r>
            <a:endParaRPr sz="10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51"/>
          <p:cNvSpPr txBox="1"/>
          <p:nvPr>
            <p:ph type="title"/>
          </p:nvPr>
        </p:nvSpPr>
        <p:spPr>
          <a:xfrm>
            <a:off x="311700" y="1642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2500">
                <a:latin typeface="Georgia"/>
                <a:ea typeface="Georgia"/>
                <a:cs typeface="Georgia"/>
                <a:sym typeface="Georgia"/>
              </a:rPr>
              <a:t>PRIMERA FORMA NORMAL (1FN</a:t>
            </a:r>
            <a:r>
              <a:rPr lang="es" sz="2500">
                <a:latin typeface="Georgia"/>
                <a:ea typeface="Georgia"/>
                <a:cs typeface="Georgia"/>
                <a:sym typeface="Georgia"/>
              </a:rPr>
              <a:t>)</a:t>
            </a:r>
            <a:endParaRPr sz="2500">
              <a:latin typeface="Georgia"/>
              <a:ea typeface="Georgia"/>
              <a:cs typeface="Georgia"/>
              <a:sym typeface="Georgia"/>
            </a:endParaRPr>
          </a:p>
        </p:txBody>
      </p:sp>
      <p:sp>
        <p:nvSpPr>
          <p:cNvPr id="308" name="Google Shape;308;p51"/>
          <p:cNvSpPr txBox="1"/>
          <p:nvPr>
            <p:ph idx="1" type="body"/>
          </p:nvPr>
        </p:nvSpPr>
        <p:spPr>
          <a:xfrm>
            <a:off x="918450" y="736900"/>
            <a:ext cx="7307100" cy="226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solidFill>
                  <a:schemeClr val="dk1"/>
                </a:solidFill>
              </a:rPr>
              <a:t>Una tabla en una base de datos relacional está en la primera forma normal cuando se cumplen estas condiciones:</a:t>
            </a:r>
            <a:endParaRPr sz="1400">
              <a:solidFill>
                <a:schemeClr val="dk1"/>
              </a:solidFill>
            </a:endParaRPr>
          </a:p>
          <a:p>
            <a:pPr indent="-317500" lvl="0" marL="457200" rtl="0" algn="l">
              <a:spcBef>
                <a:spcPts val="1200"/>
              </a:spcBef>
              <a:spcAft>
                <a:spcPts val="0"/>
              </a:spcAft>
              <a:buClr>
                <a:schemeClr val="dk1"/>
              </a:buClr>
              <a:buSzPts val="1400"/>
              <a:buChar char="●"/>
            </a:pPr>
            <a:r>
              <a:rPr lang="es" sz="1400">
                <a:solidFill>
                  <a:schemeClr val="dk1"/>
                </a:solidFill>
              </a:rPr>
              <a:t>Todos los datos son atómicos.</a:t>
            </a:r>
            <a:endParaRPr sz="1400">
              <a:solidFill>
                <a:schemeClr val="dk1"/>
              </a:solidFill>
            </a:endParaRPr>
          </a:p>
          <a:p>
            <a:pPr indent="-317500" lvl="0" marL="457200" rtl="0" algn="l">
              <a:spcBef>
                <a:spcPts val="0"/>
              </a:spcBef>
              <a:spcAft>
                <a:spcPts val="0"/>
              </a:spcAft>
              <a:buClr>
                <a:schemeClr val="dk1"/>
              </a:buClr>
              <a:buSzPts val="1400"/>
              <a:buChar char="●"/>
            </a:pPr>
            <a:r>
              <a:rPr lang="es" sz="1400">
                <a:solidFill>
                  <a:schemeClr val="dk1"/>
                </a:solidFill>
              </a:rPr>
              <a:t>Todas las columnas contienen el mismo tipo de datos.</a:t>
            </a:r>
            <a:endParaRPr sz="1400">
              <a:solidFill>
                <a:schemeClr val="dk1"/>
              </a:solidFill>
            </a:endParaRPr>
          </a:p>
          <a:p>
            <a:pPr indent="0" lvl="0" marL="0" rtl="0" algn="l">
              <a:spcBef>
                <a:spcPts val="1200"/>
              </a:spcBef>
              <a:spcAft>
                <a:spcPts val="0"/>
              </a:spcAft>
              <a:buNone/>
            </a:pPr>
            <a:r>
              <a:rPr lang="es" sz="1400">
                <a:solidFill>
                  <a:schemeClr val="dk1"/>
                </a:solidFill>
              </a:rPr>
              <a:t>Un registro se considera atómico cuando a cada información (cada asunto) se le reserva una celda propia.</a:t>
            </a:r>
            <a:endParaRPr sz="1400">
              <a:solidFill>
                <a:schemeClr val="dk1"/>
              </a:solidFill>
            </a:endParaRPr>
          </a:p>
          <a:p>
            <a:pPr indent="0" lvl="0" marL="0" rtl="0" algn="r">
              <a:spcBef>
                <a:spcPts val="1200"/>
              </a:spcBef>
              <a:spcAft>
                <a:spcPts val="1200"/>
              </a:spcAft>
              <a:buNone/>
            </a:pPr>
            <a:r>
              <a:rPr lang="es" sz="1200">
                <a:solidFill>
                  <a:schemeClr val="dk1"/>
                </a:solidFill>
              </a:rPr>
              <a:t>IONOS España S.L.U. (s/f)</a:t>
            </a:r>
            <a:endParaRPr sz="1200">
              <a:solidFill>
                <a:schemeClr val="dk1"/>
              </a:solidFill>
            </a:endParaRPr>
          </a:p>
        </p:txBody>
      </p:sp>
      <p:pic>
        <p:nvPicPr>
          <p:cNvPr id="309" name="Google Shape;309;p51"/>
          <p:cNvPicPr preferRelativeResize="0"/>
          <p:nvPr/>
        </p:nvPicPr>
        <p:blipFill>
          <a:blip r:embed="rId3">
            <a:alphaModFix/>
          </a:blip>
          <a:stretch>
            <a:fillRect/>
          </a:stretch>
        </p:blipFill>
        <p:spPr>
          <a:xfrm>
            <a:off x="152400" y="3118775"/>
            <a:ext cx="8839201" cy="822450"/>
          </a:xfrm>
          <a:prstGeom prst="rect">
            <a:avLst/>
          </a:prstGeom>
          <a:noFill/>
          <a:ln>
            <a:noFill/>
          </a:ln>
        </p:spPr>
      </p:pic>
      <p:pic>
        <p:nvPicPr>
          <p:cNvPr id="310" name="Google Shape;310;p51"/>
          <p:cNvPicPr preferRelativeResize="0"/>
          <p:nvPr/>
        </p:nvPicPr>
        <p:blipFill>
          <a:blip r:embed="rId4">
            <a:alphaModFix/>
          </a:blip>
          <a:stretch>
            <a:fillRect/>
          </a:stretch>
        </p:blipFill>
        <p:spPr>
          <a:xfrm>
            <a:off x="514350" y="4061400"/>
            <a:ext cx="8115300" cy="953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762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2820">
                <a:latin typeface="Georgia"/>
                <a:ea typeface="Georgia"/>
                <a:cs typeface="Georgia"/>
                <a:sym typeface="Georgia"/>
              </a:rPr>
              <a:t>PLANTEAMIENTO DEL PROBLEMA</a:t>
            </a:r>
            <a:endParaRPr sz="2820">
              <a:latin typeface="Georgia"/>
              <a:ea typeface="Georgia"/>
              <a:cs typeface="Georgia"/>
              <a:sym typeface="Georgia"/>
            </a:endParaRPr>
          </a:p>
        </p:txBody>
      </p:sp>
      <p:sp>
        <p:nvSpPr>
          <p:cNvPr id="76" name="Google Shape;76;p16"/>
          <p:cNvSpPr txBox="1"/>
          <p:nvPr>
            <p:ph idx="1" type="body"/>
          </p:nvPr>
        </p:nvSpPr>
        <p:spPr>
          <a:xfrm>
            <a:off x="3054950" y="808675"/>
            <a:ext cx="5953200" cy="376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¿Cómo un aplicativo web haría más eficiente el proceso de contratación?</a:t>
            </a:r>
            <a:endParaRPr>
              <a:solidFill>
                <a:schemeClr val="dk1"/>
              </a:solidFill>
            </a:endParaRPr>
          </a:p>
          <a:p>
            <a:pPr indent="-342900" lvl="0" marL="457200" rtl="0" algn="l">
              <a:spcBef>
                <a:spcPts val="1200"/>
              </a:spcBef>
              <a:spcAft>
                <a:spcPts val="0"/>
              </a:spcAft>
              <a:buClr>
                <a:schemeClr val="dk1"/>
              </a:buClr>
              <a:buSzPts val="1800"/>
              <a:buChar char="●"/>
            </a:pPr>
            <a:r>
              <a:rPr lang="es">
                <a:solidFill>
                  <a:schemeClr val="dk1"/>
                </a:solidFill>
              </a:rPr>
              <a:t>La empresa Disser Ingeniería S.A.S </a:t>
            </a:r>
            <a:r>
              <a:rPr lang="es">
                <a:solidFill>
                  <a:schemeClr val="dk1"/>
                </a:solidFill>
              </a:rPr>
              <a:t>se encuentra ubicada al norte del departamento de Bogotá;</a:t>
            </a:r>
            <a:r>
              <a:rPr lang="es">
                <a:solidFill>
                  <a:schemeClr val="dk1"/>
                </a:solidFill>
              </a:rPr>
              <a:t> es una empresa que se encarga de las construcciones en obras civiles, ha presentado deficiencia en aspectos de tiempo durante el proceso de contrato laborales, debido a que, su proceso es muy básico y manual, es decir, evita en su máxima expresión la utilización de un proceso automatizado en la que, la actividad humana sea la más mínima requerida.</a:t>
            </a:r>
            <a:endParaRPr>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id="77" name="Google Shape;77;p16"/>
          <p:cNvPicPr preferRelativeResize="0"/>
          <p:nvPr/>
        </p:nvPicPr>
        <p:blipFill>
          <a:blip r:embed="rId3">
            <a:alphaModFix/>
          </a:blip>
          <a:stretch>
            <a:fillRect/>
          </a:stretch>
        </p:blipFill>
        <p:spPr>
          <a:xfrm rot="-682212">
            <a:off x="469356" y="1610356"/>
            <a:ext cx="2305712" cy="2305712"/>
          </a:xfrm>
          <a:prstGeom prst="rect">
            <a:avLst/>
          </a:prstGeom>
          <a:noFill/>
          <a:ln>
            <a:noFill/>
          </a:ln>
          <a:effectLst>
            <a:reflection blurRad="0" dir="5400000" dist="323850" endA="0" endPos="30000" fadeDir="5400012" kx="0" rotWithShape="0" algn="bl" stA="50000" stPos="0" sy="-100000" ky="0"/>
          </a:effectLst>
        </p:spPr>
      </p:pic>
      <p:sp>
        <p:nvSpPr>
          <p:cNvPr id="78" name="Google Shape;78;p16"/>
          <p:cNvSpPr txBox="1"/>
          <p:nvPr/>
        </p:nvSpPr>
        <p:spPr>
          <a:xfrm>
            <a:off x="112850" y="4165550"/>
            <a:ext cx="30747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800">
                <a:latin typeface="Times New Roman"/>
                <a:ea typeface="Times New Roman"/>
                <a:cs typeface="Times New Roman"/>
                <a:sym typeface="Times New Roman"/>
              </a:rPr>
              <a:t>Tomado de: Barcelona Cristina de J10 fitness Perú en “COSAS QUE NO SABES PARA </a:t>
            </a:r>
            <a:r>
              <a:rPr lang="es" sz="800">
                <a:latin typeface="Times New Roman"/>
                <a:ea typeface="Times New Roman"/>
                <a:cs typeface="Times New Roman"/>
                <a:sym typeface="Times New Roman"/>
              </a:rPr>
              <a:t>QUÉ</a:t>
            </a:r>
            <a:r>
              <a:rPr lang="es" sz="800">
                <a:latin typeface="Times New Roman"/>
                <a:ea typeface="Times New Roman"/>
                <a:cs typeface="Times New Roman"/>
                <a:sym typeface="Times New Roman"/>
              </a:rPr>
              <a:t> SIRVEN… TE LO CUENTO YA”. Octubre 13, 2020, disponible en </a:t>
            </a:r>
            <a:r>
              <a:rPr lang="es" sz="800" u="sng">
                <a:latin typeface="Times New Roman"/>
                <a:ea typeface="Times New Roman"/>
                <a:cs typeface="Times New Roman"/>
                <a:sym typeface="Times New Roman"/>
                <a:hlinkClick r:id="rId4"/>
              </a:rPr>
              <a:t>https://jotadiezfitnessperu.com/2020/10/13/cosas-que-no-sabes-para-que-sirven-te-lo-cuento-ya/</a:t>
            </a:r>
            <a:r>
              <a:rPr lang="es" sz="800">
                <a:latin typeface="Times New Roman"/>
                <a:ea typeface="Times New Roman"/>
                <a:cs typeface="Times New Roman"/>
                <a:sym typeface="Times New Roman"/>
              </a:rPr>
              <a:t> </a:t>
            </a:r>
            <a:endParaRPr sz="8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1000"/>
                                        <p:tgtEl>
                                          <p:spTgt spid="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2"/>
          <p:cNvSpPr txBox="1"/>
          <p:nvPr>
            <p:ph type="title"/>
          </p:nvPr>
        </p:nvSpPr>
        <p:spPr>
          <a:xfrm>
            <a:off x="311700" y="175750"/>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990"/>
              <a:buFont typeface="Arial"/>
              <a:buNone/>
            </a:pPr>
            <a:r>
              <a:rPr lang="es" sz="2500">
                <a:latin typeface="Georgia"/>
                <a:ea typeface="Georgia"/>
                <a:cs typeface="Georgia"/>
                <a:sym typeface="Georgia"/>
              </a:rPr>
              <a:t>SEGUNDA FORMA </a:t>
            </a:r>
            <a:r>
              <a:rPr lang="es" sz="2500">
                <a:latin typeface="Georgia"/>
                <a:ea typeface="Georgia"/>
                <a:cs typeface="Georgia"/>
                <a:sym typeface="Georgia"/>
              </a:rPr>
              <a:t>NORMAL (2FN)</a:t>
            </a:r>
            <a:endParaRPr sz="2500">
              <a:latin typeface="Georgia"/>
              <a:ea typeface="Georgia"/>
              <a:cs typeface="Georgia"/>
              <a:sym typeface="Georgia"/>
            </a:endParaRPr>
          </a:p>
        </p:txBody>
      </p:sp>
      <p:sp>
        <p:nvSpPr>
          <p:cNvPr id="316" name="Google Shape;316;p52"/>
          <p:cNvSpPr txBox="1"/>
          <p:nvPr>
            <p:ph idx="1" type="body"/>
          </p:nvPr>
        </p:nvSpPr>
        <p:spPr>
          <a:xfrm>
            <a:off x="984750" y="748450"/>
            <a:ext cx="7174500" cy="22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solidFill>
                  <a:schemeClr val="dk1"/>
                </a:solidFill>
              </a:rPr>
              <a:t>Para estar en la segunda forma normal, a las condiciones de la primera se añade la siguiente:</a:t>
            </a:r>
            <a:endParaRPr sz="1400">
              <a:solidFill>
                <a:schemeClr val="dk1"/>
              </a:solidFill>
            </a:endParaRPr>
          </a:p>
          <a:p>
            <a:pPr indent="0" lvl="0" marL="0" rtl="0" algn="l">
              <a:spcBef>
                <a:spcPts val="1200"/>
              </a:spcBef>
              <a:spcAft>
                <a:spcPts val="0"/>
              </a:spcAft>
              <a:buNone/>
            </a:pPr>
            <a:r>
              <a:rPr lang="es" sz="1400">
                <a:solidFill>
                  <a:schemeClr val="dk1"/>
                </a:solidFill>
              </a:rPr>
              <a:t>Los atributos que no forman parte de ninguna clave han de depender funcionalmente de toda la clave primaria.</a:t>
            </a:r>
            <a:endParaRPr sz="1400">
              <a:solidFill>
                <a:schemeClr val="dk1"/>
              </a:solidFill>
            </a:endParaRPr>
          </a:p>
          <a:p>
            <a:pPr indent="0" lvl="0" marL="0" rtl="0" algn="l">
              <a:spcBef>
                <a:spcPts val="1200"/>
              </a:spcBef>
              <a:spcAft>
                <a:spcPts val="0"/>
              </a:spcAft>
              <a:buNone/>
            </a:pPr>
            <a:r>
              <a:rPr lang="es" sz="1400">
                <a:solidFill>
                  <a:schemeClr val="dk1"/>
                </a:solidFill>
              </a:rPr>
              <a:t>Al principio, se definió a una base de datos relacional como un sistema de tablas relacionadas por medio de claves.</a:t>
            </a:r>
            <a:endParaRPr sz="1400">
              <a:solidFill>
                <a:schemeClr val="dk1"/>
              </a:solidFill>
            </a:endParaRPr>
          </a:p>
          <a:p>
            <a:pPr indent="0" lvl="0" marL="0" rtl="0" algn="r">
              <a:spcBef>
                <a:spcPts val="1200"/>
              </a:spcBef>
              <a:spcAft>
                <a:spcPts val="1200"/>
              </a:spcAft>
              <a:buNone/>
            </a:pPr>
            <a:r>
              <a:rPr lang="es" sz="1200">
                <a:solidFill>
                  <a:schemeClr val="dk1"/>
                </a:solidFill>
              </a:rPr>
              <a:t>IONOS España S.L.U. (s/f)</a:t>
            </a:r>
            <a:endParaRPr sz="1200">
              <a:solidFill>
                <a:schemeClr val="dk1"/>
              </a:solidFill>
            </a:endParaRPr>
          </a:p>
        </p:txBody>
      </p:sp>
      <p:pic>
        <p:nvPicPr>
          <p:cNvPr id="317" name="Google Shape;317;p52"/>
          <p:cNvPicPr preferRelativeResize="0"/>
          <p:nvPr/>
        </p:nvPicPr>
        <p:blipFill>
          <a:blip r:embed="rId3">
            <a:alphaModFix/>
          </a:blip>
          <a:stretch>
            <a:fillRect/>
          </a:stretch>
        </p:blipFill>
        <p:spPr>
          <a:xfrm>
            <a:off x="513750" y="3110725"/>
            <a:ext cx="8116476" cy="1155000"/>
          </a:xfrm>
          <a:prstGeom prst="rect">
            <a:avLst/>
          </a:prstGeom>
          <a:noFill/>
          <a:ln>
            <a:noFill/>
          </a:ln>
        </p:spPr>
      </p:pic>
      <p:pic>
        <p:nvPicPr>
          <p:cNvPr id="318" name="Google Shape;318;p52"/>
          <p:cNvPicPr preferRelativeResize="0"/>
          <p:nvPr/>
        </p:nvPicPr>
        <p:blipFill>
          <a:blip r:embed="rId4">
            <a:alphaModFix/>
          </a:blip>
          <a:stretch>
            <a:fillRect/>
          </a:stretch>
        </p:blipFill>
        <p:spPr>
          <a:xfrm>
            <a:off x="3043188" y="4370704"/>
            <a:ext cx="3057625" cy="7728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3"/>
          <p:cNvSpPr txBox="1"/>
          <p:nvPr>
            <p:ph type="title"/>
          </p:nvPr>
        </p:nvSpPr>
        <p:spPr>
          <a:xfrm>
            <a:off x="311700" y="11827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s" sz="2500">
                <a:latin typeface="Georgia"/>
                <a:ea typeface="Georgia"/>
                <a:cs typeface="Georgia"/>
                <a:sym typeface="Georgia"/>
              </a:rPr>
              <a:t>TERCERA FORMA </a:t>
            </a:r>
            <a:r>
              <a:rPr lang="es" sz="2500">
                <a:latin typeface="Georgia"/>
                <a:ea typeface="Georgia"/>
                <a:cs typeface="Georgia"/>
                <a:sym typeface="Georgia"/>
              </a:rPr>
              <a:t>NORMAL (3FN)</a:t>
            </a:r>
            <a:endParaRPr sz="2500">
              <a:latin typeface="Georgia"/>
              <a:ea typeface="Georgia"/>
              <a:cs typeface="Georgia"/>
              <a:sym typeface="Georgia"/>
            </a:endParaRPr>
          </a:p>
        </p:txBody>
      </p:sp>
      <p:sp>
        <p:nvSpPr>
          <p:cNvPr id="324" name="Google Shape;324;p53"/>
          <p:cNvSpPr txBox="1"/>
          <p:nvPr>
            <p:ph idx="1" type="body"/>
          </p:nvPr>
        </p:nvSpPr>
        <p:spPr>
          <a:xfrm>
            <a:off x="1042800" y="690975"/>
            <a:ext cx="7058400" cy="196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solidFill>
                  <a:schemeClr val="dk1"/>
                </a:solidFill>
              </a:rPr>
              <a:t>Para que una tabla esté en la tercera forma normal ha de cumplir las condiciones de las dos primeras y además:</a:t>
            </a:r>
            <a:endParaRPr sz="1400">
              <a:solidFill>
                <a:schemeClr val="dk1"/>
              </a:solidFill>
            </a:endParaRPr>
          </a:p>
          <a:p>
            <a:pPr indent="0" lvl="0" marL="0" rtl="0" algn="l">
              <a:spcBef>
                <a:spcPts val="1200"/>
              </a:spcBef>
              <a:spcAft>
                <a:spcPts val="0"/>
              </a:spcAft>
              <a:buNone/>
            </a:pPr>
            <a:r>
              <a:rPr lang="es" sz="1400">
                <a:solidFill>
                  <a:schemeClr val="dk1"/>
                </a:solidFill>
              </a:rPr>
              <a:t>Los atributos no-clave no pueden depender de forma transitiva de una clave candidata.</a:t>
            </a:r>
            <a:endParaRPr sz="1400">
              <a:solidFill>
                <a:schemeClr val="dk1"/>
              </a:solidFill>
            </a:endParaRPr>
          </a:p>
          <a:p>
            <a:pPr indent="0" lvl="0" marL="0" rtl="0" algn="l">
              <a:spcBef>
                <a:spcPts val="1200"/>
              </a:spcBef>
              <a:spcAft>
                <a:spcPts val="0"/>
              </a:spcAft>
              <a:buNone/>
            </a:pPr>
            <a:r>
              <a:rPr lang="es" sz="1400">
                <a:solidFill>
                  <a:schemeClr val="dk1"/>
                </a:solidFill>
              </a:rPr>
              <a:t>Se da una dependencia transitiva si un atributo que no es clave depende de otro atributo que no es clave y de forma indirecta de su clave candidata.</a:t>
            </a:r>
            <a:endParaRPr sz="1400">
              <a:solidFill>
                <a:schemeClr val="dk1"/>
              </a:solidFill>
            </a:endParaRPr>
          </a:p>
          <a:p>
            <a:pPr indent="0" lvl="0" marL="0" rtl="0" algn="r">
              <a:spcBef>
                <a:spcPts val="1200"/>
              </a:spcBef>
              <a:spcAft>
                <a:spcPts val="1200"/>
              </a:spcAft>
              <a:buNone/>
            </a:pPr>
            <a:r>
              <a:rPr lang="es" sz="1200">
                <a:solidFill>
                  <a:schemeClr val="dk1"/>
                </a:solidFill>
              </a:rPr>
              <a:t>IONOS España S.L.U. (s/f)</a:t>
            </a:r>
            <a:endParaRPr sz="1200">
              <a:solidFill>
                <a:schemeClr val="dk1"/>
              </a:solidFill>
            </a:endParaRPr>
          </a:p>
        </p:txBody>
      </p:sp>
      <p:pic>
        <p:nvPicPr>
          <p:cNvPr id="325" name="Google Shape;325;p53"/>
          <p:cNvPicPr preferRelativeResize="0"/>
          <p:nvPr/>
        </p:nvPicPr>
        <p:blipFill>
          <a:blip r:embed="rId3">
            <a:alphaModFix/>
          </a:blip>
          <a:stretch>
            <a:fillRect/>
          </a:stretch>
        </p:blipFill>
        <p:spPr>
          <a:xfrm>
            <a:off x="887875" y="2856450"/>
            <a:ext cx="7368249" cy="20602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4"/>
          <p:cNvSpPr txBox="1"/>
          <p:nvPr/>
        </p:nvSpPr>
        <p:spPr>
          <a:xfrm>
            <a:off x="1177500" y="188075"/>
            <a:ext cx="6789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500">
                <a:solidFill>
                  <a:schemeClr val="dk1"/>
                </a:solidFill>
                <a:latin typeface="Georgia"/>
                <a:ea typeface="Georgia"/>
                <a:cs typeface="Georgia"/>
                <a:sym typeface="Georgia"/>
              </a:rPr>
              <a:t>MODELO </a:t>
            </a:r>
            <a:r>
              <a:rPr lang="es" sz="2500">
                <a:solidFill>
                  <a:schemeClr val="dk1"/>
                </a:solidFill>
                <a:latin typeface="Georgia"/>
                <a:ea typeface="Georgia"/>
                <a:cs typeface="Georgia"/>
                <a:sym typeface="Georgia"/>
              </a:rPr>
              <a:t>ENTIDAD</a:t>
            </a:r>
            <a:r>
              <a:rPr lang="es" sz="2500">
                <a:solidFill>
                  <a:schemeClr val="dk1"/>
                </a:solidFill>
                <a:latin typeface="Georgia"/>
                <a:ea typeface="Georgia"/>
                <a:cs typeface="Georgia"/>
                <a:sym typeface="Georgia"/>
              </a:rPr>
              <a:t> - </a:t>
            </a:r>
            <a:r>
              <a:rPr lang="es" sz="2500">
                <a:solidFill>
                  <a:schemeClr val="dk1"/>
                </a:solidFill>
                <a:latin typeface="Georgia"/>
                <a:ea typeface="Georgia"/>
                <a:cs typeface="Georgia"/>
                <a:sym typeface="Georgia"/>
              </a:rPr>
              <a:t>RELACIÓN</a:t>
            </a:r>
            <a:endParaRPr sz="2500">
              <a:solidFill>
                <a:schemeClr val="dk1"/>
              </a:solidFill>
              <a:latin typeface="Georgia"/>
              <a:ea typeface="Georgia"/>
              <a:cs typeface="Georgia"/>
              <a:sym typeface="Georgia"/>
            </a:endParaRPr>
          </a:p>
        </p:txBody>
      </p:sp>
      <p:sp>
        <p:nvSpPr>
          <p:cNvPr id="331" name="Google Shape;331;p54"/>
          <p:cNvSpPr txBox="1"/>
          <p:nvPr/>
        </p:nvSpPr>
        <p:spPr>
          <a:xfrm>
            <a:off x="1214100" y="855525"/>
            <a:ext cx="6715800" cy="24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282C33"/>
                </a:solidFill>
              </a:rPr>
              <a:t>Un diagrama entidad-relación, también conocido como modelo entidad relación o ERD, es un tipo de diagrama de flujo que ilustra cómo las "entidades", como personas, objetos o conceptos, se relacionan entre sí dentro de un sistema. Los diagramas ER se usan a menudo para diseñar o depurar bases de datos relacionales en los campos de ingeniería de software, sistemas de información empresarial, educación e investigación.</a:t>
            </a:r>
            <a:endParaRPr sz="1800">
              <a:solidFill>
                <a:srgbClr val="282C33"/>
              </a:solidFill>
            </a:endParaRPr>
          </a:p>
          <a:p>
            <a:pPr indent="0" lvl="0" marL="0" rtl="0" algn="l">
              <a:spcBef>
                <a:spcPts val="0"/>
              </a:spcBef>
              <a:spcAft>
                <a:spcPts val="0"/>
              </a:spcAft>
              <a:buNone/>
            </a:pPr>
            <a:r>
              <a:t/>
            </a:r>
            <a:endParaRPr sz="800">
              <a:solidFill>
                <a:srgbClr val="282C33"/>
              </a:solidFill>
            </a:endParaRPr>
          </a:p>
          <a:p>
            <a:pPr indent="0" lvl="0" marL="0" rtl="0" algn="r">
              <a:spcBef>
                <a:spcPts val="0"/>
              </a:spcBef>
              <a:spcAft>
                <a:spcPts val="0"/>
              </a:spcAft>
              <a:buNone/>
            </a:pPr>
            <a:r>
              <a:rPr lang="es">
                <a:solidFill>
                  <a:srgbClr val="282C33"/>
                </a:solidFill>
              </a:rPr>
              <a:t>(Lucidchart, s.f.)</a:t>
            </a:r>
            <a:endParaRPr>
              <a:solidFill>
                <a:srgbClr val="282C33"/>
              </a:solidFill>
            </a:endParaRPr>
          </a:p>
          <a:p>
            <a:pPr indent="0" lvl="0" marL="0" rtl="0" algn="l">
              <a:spcBef>
                <a:spcPts val="0"/>
              </a:spcBef>
              <a:spcAft>
                <a:spcPts val="0"/>
              </a:spcAft>
              <a:buNone/>
            </a:pPr>
            <a:r>
              <a:t/>
            </a:r>
            <a:endParaRPr sz="1450">
              <a:solidFill>
                <a:srgbClr val="282C33"/>
              </a:solidFill>
            </a:endParaRPr>
          </a:p>
          <a:p>
            <a:pPr indent="0" lvl="0" marL="0" rtl="0" algn="l">
              <a:spcBef>
                <a:spcPts val="0"/>
              </a:spcBef>
              <a:spcAft>
                <a:spcPts val="0"/>
              </a:spcAft>
              <a:buNone/>
            </a:pPr>
            <a:r>
              <a:t/>
            </a:r>
            <a:endParaRPr sz="1450">
              <a:solidFill>
                <a:srgbClr val="282C33"/>
              </a:solidFill>
            </a:endParaRPr>
          </a:p>
        </p:txBody>
      </p:sp>
      <p:pic>
        <p:nvPicPr>
          <p:cNvPr id="332" name="Google Shape;332;p54"/>
          <p:cNvPicPr preferRelativeResize="0"/>
          <p:nvPr/>
        </p:nvPicPr>
        <p:blipFill>
          <a:blip r:embed="rId3">
            <a:alphaModFix/>
          </a:blip>
          <a:stretch>
            <a:fillRect/>
          </a:stretch>
        </p:blipFill>
        <p:spPr>
          <a:xfrm>
            <a:off x="972200" y="3509900"/>
            <a:ext cx="7199600" cy="947925"/>
          </a:xfrm>
          <a:prstGeom prst="rect">
            <a:avLst/>
          </a:prstGeom>
          <a:noFill/>
          <a:ln>
            <a:noFill/>
          </a:ln>
        </p:spPr>
      </p:pic>
      <p:sp>
        <p:nvSpPr>
          <p:cNvPr id="333" name="Google Shape;333;p54"/>
          <p:cNvSpPr txBox="1"/>
          <p:nvPr/>
        </p:nvSpPr>
        <p:spPr>
          <a:xfrm>
            <a:off x="2446950" y="4804800"/>
            <a:ext cx="4250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u="sng">
                <a:solidFill>
                  <a:schemeClr val="hlink"/>
                </a:solidFill>
                <a:hlinkClick r:id="rId4"/>
              </a:rPr>
              <a:t>https://app.diagrams.net/#G1L_3OcNchhzZ6mT3Ny28mlS9jcDwmR_oK</a:t>
            </a:r>
            <a:r>
              <a:rPr lang="es" sz="1000"/>
              <a:t> </a:t>
            </a:r>
            <a:endParaRPr sz="10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pic>
        <p:nvPicPr>
          <p:cNvPr id="338" name="Google Shape;338;p55"/>
          <p:cNvPicPr preferRelativeResize="0"/>
          <p:nvPr/>
        </p:nvPicPr>
        <p:blipFill>
          <a:blip r:embed="rId3">
            <a:alphaModFix/>
          </a:blip>
          <a:stretch>
            <a:fillRect/>
          </a:stretch>
        </p:blipFill>
        <p:spPr>
          <a:xfrm>
            <a:off x="116050" y="0"/>
            <a:ext cx="8911908" cy="5143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6"/>
          <p:cNvSpPr txBox="1"/>
          <p:nvPr>
            <p:ph type="title"/>
          </p:nvPr>
        </p:nvSpPr>
        <p:spPr>
          <a:xfrm>
            <a:off x="311700" y="1853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s">
                <a:latin typeface="Georgia"/>
                <a:ea typeface="Georgia"/>
                <a:cs typeface="Georgia"/>
                <a:sym typeface="Georgia"/>
              </a:rPr>
              <a:t>MODELO RELACIONAL</a:t>
            </a:r>
            <a:endParaRPr>
              <a:latin typeface="Georgia"/>
              <a:ea typeface="Georgia"/>
              <a:cs typeface="Georgia"/>
              <a:sym typeface="Georgia"/>
            </a:endParaRPr>
          </a:p>
          <a:p>
            <a:pPr indent="0" lvl="0" marL="0" rtl="0" algn="l">
              <a:spcBef>
                <a:spcPts val="0"/>
              </a:spcBef>
              <a:spcAft>
                <a:spcPts val="0"/>
              </a:spcAft>
              <a:buNone/>
            </a:pPr>
            <a:r>
              <a:t/>
            </a:r>
            <a:endParaRPr/>
          </a:p>
        </p:txBody>
      </p:sp>
      <p:sp>
        <p:nvSpPr>
          <p:cNvPr id="344" name="Google Shape;344;p56"/>
          <p:cNvSpPr txBox="1"/>
          <p:nvPr/>
        </p:nvSpPr>
        <p:spPr>
          <a:xfrm>
            <a:off x="259700" y="808663"/>
            <a:ext cx="5553000" cy="409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t>Un modelo relacional consiste en representar datos por medio de tablas relacionadas cuyas filas se llaman tuplas y las columnas variables, conformando así una base de datos.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s" sz="1600"/>
              <a:t>La relación, que es el término formal, tiene en la tabla su equivalente informal.</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s" sz="1600"/>
              <a:t>La tupla no es más que un registro que se representa en las filas de la tabla y el atributo es una columna o campo. La cardinalidad se refiere al número de filas o registros y el grado es el número de columnas o campos.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s" sz="1600"/>
              <a:t>Por último, la clave primaria es un identificador único de cada caso. </a:t>
            </a:r>
            <a:endParaRPr sz="1600"/>
          </a:p>
          <a:p>
            <a:pPr indent="0" lvl="0" marL="0" rtl="0" algn="r">
              <a:spcBef>
                <a:spcPts val="0"/>
              </a:spcBef>
              <a:spcAft>
                <a:spcPts val="0"/>
              </a:spcAft>
              <a:buNone/>
            </a:pPr>
            <a:r>
              <a:rPr lang="es"/>
              <a:t>Arias, E. R. (2020, agosto 15).</a:t>
            </a:r>
            <a:endParaRPr/>
          </a:p>
        </p:txBody>
      </p:sp>
      <p:pic>
        <p:nvPicPr>
          <p:cNvPr id="345" name="Google Shape;345;p56"/>
          <p:cNvPicPr preferRelativeResize="0"/>
          <p:nvPr/>
        </p:nvPicPr>
        <p:blipFill>
          <a:blip r:embed="rId3">
            <a:alphaModFix/>
          </a:blip>
          <a:stretch>
            <a:fillRect/>
          </a:stretch>
        </p:blipFill>
        <p:spPr>
          <a:xfrm>
            <a:off x="6007625" y="1429825"/>
            <a:ext cx="2824675" cy="1905950"/>
          </a:xfrm>
          <a:prstGeom prst="rect">
            <a:avLst/>
          </a:prstGeom>
          <a:noFill/>
          <a:ln>
            <a:noFill/>
          </a:ln>
        </p:spPr>
      </p:pic>
      <p:sp>
        <p:nvSpPr>
          <p:cNvPr id="346" name="Google Shape;346;p56"/>
          <p:cNvSpPr txBox="1"/>
          <p:nvPr/>
        </p:nvSpPr>
        <p:spPr>
          <a:xfrm>
            <a:off x="6041763" y="3515550"/>
            <a:ext cx="2756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solidFill>
                  <a:schemeClr val="dk1"/>
                </a:solidFill>
              </a:rPr>
              <a:t>Tomado de: Tutorial Como Utilizar MySQL Workbench. (2017, abril 16). Youtube. </a:t>
            </a:r>
            <a:r>
              <a:rPr lang="es" sz="1000" u="sng">
                <a:solidFill>
                  <a:schemeClr val="dk1"/>
                </a:solidFill>
                <a:hlinkClick r:id="rId4">
                  <a:extLst>
                    <a:ext uri="{A12FA001-AC4F-418D-AE19-62706E023703}">
                      <ahyp:hlinkClr val="tx"/>
                    </a:ext>
                  </a:extLst>
                </a:hlinkClick>
              </a:rPr>
              <a:t>https://www.youtube.com/watch?v=-GnKwwc4KSA</a:t>
            </a:r>
            <a:r>
              <a:rPr lang="es" sz="1000">
                <a:solidFill>
                  <a:schemeClr val="dk1"/>
                </a:solidFill>
              </a:rPr>
              <a:t> </a:t>
            </a:r>
            <a:endParaRPr sz="1000">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57"/>
          <p:cNvPicPr preferRelativeResize="0"/>
          <p:nvPr/>
        </p:nvPicPr>
        <p:blipFill>
          <a:blip r:embed="rId3">
            <a:alphaModFix/>
          </a:blip>
          <a:stretch>
            <a:fillRect/>
          </a:stretch>
        </p:blipFill>
        <p:spPr>
          <a:xfrm>
            <a:off x="848538" y="0"/>
            <a:ext cx="7446926" cy="5143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8"/>
          <p:cNvSpPr txBox="1"/>
          <p:nvPr/>
        </p:nvSpPr>
        <p:spPr>
          <a:xfrm>
            <a:off x="1591200" y="253900"/>
            <a:ext cx="59616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500">
                <a:solidFill>
                  <a:schemeClr val="dk1"/>
                </a:solidFill>
                <a:latin typeface="Georgia"/>
                <a:ea typeface="Georgia"/>
                <a:cs typeface="Georgia"/>
                <a:sym typeface="Georgia"/>
              </a:rPr>
              <a:t>DICCIONARIO DE DATOS</a:t>
            </a:r>
            <a:endParaRPr sz="2500">
              <a:solidFill>
                <a:schemeClr val="dk1"/>
              </a:solidFill>
              <a:latin typeface="Georgia"/>
              <a:ea typeface="Georgia"/>
              <a:cs typeface="Georgia"/>
              <a:sym typeface="Georgia"/>
            </a:endParaRPr>
          </a:p>
        </p:txBody>
      </p:sp>
      <p:sp>
        <p:nvSpPr>
          <p:cNvPr id="357" name="Google Shape;357;p58"/>
          <p:cNvSpPr txBox="1"/>
          <p:nvPr/>
        </p:nvSpPr>
        <p:spPr>
          <a:xfrm>
            <a:off x="3676625" y="784875"/>
            <a:ext cx="5077800" cy="429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t>Un diccionario de datos es un conjunto de definiciones  que contiene las características lógicas y puntuales de los datos que se van a utilizar en el sistema que se programa, incluyendo nombre, descripción, alias, contenido y organización. </a:t>
            </a:r>
            <a:endParaRPr sz="1800"/>
          </a:p>
          <a:p>
            <a:pPr indent="0" lvl="0" marL="0" rtl="0" algn="l">
              <a:spcBef>
                <a:spcPts val="0"/>
              </a:spcBef>
              <a:spcAft>
                <a:spcPts val="0"/>
              </a:spcAft>
              <a:buNone/>
            </a:pPr>
            <a:r>
              <a:t/>
            </a:r>
            <a:endParaRPr sz="1100"/>
          </a:p>
          <a:p>
            <a:pPr indent="0" lvl="0" marL="0" rtl="0" algn="l">
              <a:spcBef>
                <a:spcPts val="0"/>
              </a:spcBef>
              <a:spcAft>
                <a:spcPts val="0"/>
              </a:spcAft>
              <a:buNone/>
            </a:pPr>
            <a:r>
              <a:rPr lang="es" sz="1800"/>
              <a:t>Identifica los procesos donde se emplean los datos y los sitios donde se necesita el acceso inmediato a la información, se desarrolla durante el análisis de flujo de datos y auxilia a los analistas que participan en la determinación de los requerimientos del sistema, su contenido también se emplea durante el diseño.</a:t>
            </a:r>
            <a:endParaRPr sz="1800"/>
          </a:p>
          <a:p>
            <a:pPr indent="0" lvl="0" marL="0" rtl="0" algn="l">
              <a:spcBef>
                <a:spcPts val="0"/>
              </a:spcBef>
              <a:spcAft>
                <a:spcPts val="0"/>
              </a:spcAft>
              <a:buNone/>
            </a:pPr>
            <a:r>
              <a:t/>
            </a:r>
            <a:endParaRPr sz="800"/>
          </a:p>
          <a:p>
            <a:pPr indent="0" lvl="0" marL="0" rtl="0" algn="r">
              <a:lnSpc>
                <a:spcPct val="115000"/>
              </a:lnSpc>
              <a:spcBef>
                <a:spcPts val="0"/>
              </a:spcBef>
              <a:spcAft>
                <a:spcPts val="0"/>
              </a:spcAft>
              <a:buClr>
                <a:schemeClr val="dk1"/>
              </a:buClr>
              <a:buSzPts val="1100"/>
              <a:buFont typeface="Arial"/>
              <a:buNone/>
            </a:pPr>
            <a:r>
              <a:rPr lang="es">
                <a:solidFill>
                  <a:schemeClr val="dk1"/>
                </a:solidFill>
              </a:rPr>
              <a:t>(Ingeniería De Software, s.f.)</a:t>
            </a:r>
            <a:endParaRPr/>
          </a:p>
        </p:txBody>
      </p:sp>
      <p:pic>
        <p:nvPicPr>
          <p:cNvPr id="358" name="Google Shape;358;p58"/>
          <p:cNvPicPr preferRelativeResize="0"/>
          <p:nvPr/>
        </p:nvPicPr>
        <p:blipFill>
          <a:blip r:embed="rId3">
            <a:alphaModFix/>
          </a:blip>
          <a:stretch>
            <a:fillRect/>
          </a:stretch>
        </p:blipFill>
        <p:spPr>
          <a:xfrm>
            <a:off x="425075" y="1753200"/>
            <a:ext cx="2910400" cy="1637100"/>
          </a:xfrm>
          <a:prstGeom prst="rect">
            <a:avLst/>
          </a:prstGeom>
          <a:noFill/>
          <a:ln>
            <a:noFill/>
          </a:ln>
        </p:spPr>
      </p:pic>
      <p:sp>
        <p:nvSpPr>
          <p:cNvPr id="359" name="Google Shape;359;p58"/>
          <p:cNvSpPr txBox="1"/>
          <p:nvPr/>
        </p:nvSpPr>
        <p:spPr>
          <a:xfrm>
            <a:off x="526225" y="3390300"/>
            <a:ext cx="2708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solidFill>
                  <a:schemeClr val="dk1"/>
                </a:solidFill>
              </a:rPr>
              <a:t>Tomado de: XyzTutoriales. (2019, Febrero 22). DICCIONARIO DE DATOS MySQL Workbench ✔️ XyzTutoriales. YouTube. Disponible en: </a:t>
            </a:r>
            <a:r>
              <a:rPr lang="es" sz="900" u="sng">
                <a:solidFill>
                  <a:schemeClr val="dk1"/>
                </a:solidFill>
                <a:hlinkClick r:id="rId4">
                  <a:extLst>
                    <a:ext uri="{A12FA001-AC4F-418D-AE19-62706E023703}">
                      <ahyp:hlinkClr val="tx"/>
                    </a:ext>
                  </a:extLst>
                </a:hlinkClick>
              </a:rPr>
              <a:t>https://www.youtube.com/watch?v=pROXvUII2fs</a:t>
            </a:r>
            <a:r>
              <a:rPr lang="es" sz="900">
                <a:solidFill>
                  <a:schemeClr val="dk1"/>
                </a:solidFill>
              </a:rPr>
              <a:t> </a:t>
            </a:r>
            <a:endParaRPr sz="900">
              <a:solidFill>
                <a:schemeClr val="dk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59"/>
          <p:cNvPicPr preferRelativeResize="0"/>
          <p:nvPr/>
        </p:nvPicPr>
        <p:blipFill>
          <a:blip r:embed="rId3">
            <a:alphaModFix/>
          </a:blip>
          <a:stretch>
            <a:fillRect/>
          </a:stretch>
        </p:blipFill>
        <p:spPr>
          <a:xfrm>
            <a:off x="152400" y="732125"/>
            <a:ext cx="8839201" cy="367926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60"/>
          <p:cNvPicPr preferRelativeResize="0"/>
          <p:nvPr/>
        </p:nvPicPr>
        <p:blipFill>
          <a:blip r:embed="rId3">
            <a:alphaModFix/>
          </a:blip>
          <a:stretch>
            <a:fillRect/>
          </a:stretch>
        </p:blipFill>
        <p:spPr>
          <a:xfrm>
            <a:off x="152400" y="450225"/>
            <a:ext cx="8839203" cy="424304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61"/>
          <p:cNvPicPr preferRelativeResize="0"/>
          <p:nvPr/>
        </p:nvPicPr>
        <p:blipFill>
          <a:blip r:embed="rId3">
            <a:alphaModFix/>
          </a:blip>
          <a:stretch>
            <a:fillRect/>
          </a:stretch>
        </p:blipFill>
        <p:spPr>
          <a:xfrm>
            <a:off x="152400" y="433325"/>
            <a:ext cx="8839203" cy="427685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idx="1" type="body"/>
          </p:nvPr>
        </p:nvSpPr>
        <p:spPr>
          <a:xfrm>
            <a:off x="646075" y="918150"/>
            <a:ext cx="4168200" cy="3307200"/>
          </a:xfrm>
          <a:prstGeom prst="rect">
            <a:avLst/>
          </a:prstGeom>
        </p:spPr>
        <p:txBody>
          <a:bodyPr anchorCtr="0" anchor="t" bIns="91425" lIns="91425" spcFirstLastPara="1" rIns="91425" wrap="square" tIns="91425">
            <a:noAutofit/>
          </a:bodyPr>
          <a:lstStyle/>
          <a:p>
            <a:pPr indent="0" lvl="0" marL="0" rtl="0" algn="l">
              <a:spcBef>
                <a:spcPts val="1200"/>
              </a:spcBef>
              <a:spcAft>
                <a:spcPts val="1200"/>
              </a:spcAft>
              <a:buClr>
                <a:schemeClr val="dk1"/>
              </a:buClr>
              <a:buSzPts val="1100"/>
              <a:buFont typeface="Arial"/>
              <a:buNone/>
            </a:pPr>
            <a:r>
              <a:rPr lang="es" sz="1900">
                <a:solidFill>
                  <a:srgbClr val="000000"/>
                </a:solidFill>
              </a:rPr>
              <a:t>Igualmente, para ningún tipo de contrato laboral no se lleva un registro de quien realizó una actualización o modificación, el cual solo debe ser accedido por personal autorizado, careciendo de un control absoluto sobre ellos, permitiendo que terceros puedan ocasionar problemas legales para la empresa.</a:t>
            </a:r>
            <a:r>
              <a:rPr lang="es">
                <a:solidFill>
                  <a:srgbClr val="000000"/>
                </a:solidFill>
              </a:rPr>
              <a:t> </a:t>
            </a:r>
            <a:endParaRPr/>
          </a:p>
        </p:txBody>
      </p:sp>
      <p:pic>
        <p:nvPicPr>
          <p:cNvPr id="84" name="Google Shape;84;p17"/>
          <p:cNvPicPr preferRelativeResize="0"/>
          <p:nvPr/>
        </p:nvPicPr>
        <p:blipFill>
          <a:blip r:embed="rId3">
            <a:alphaModFix/>
          </a:blip>
          <a:stretch>
            <a:fillRect/>
          </a:stretch>
        </p:blipFill>
        <p:spPr>
          <a:xfrm rot="-515361">
            <a:off x="5417650" y="1194288"/>
            <a:ext cx="2930900" cy="2754926"/>
          </a:xfrm>
          <a:prstGeom prst="rect">
            <a:avLst/>
          </a:prstGeom>
          <a:noFill/>
          <a:ln>
            <a:noFill/>
          </a:ln>
          <a:effectLst>
            <a:reflection blurRad="0" dir="5400000" dist="228600" endA="0" endPos="30000" fadeDir="5400012" kx="0" rotWithShape="0" algn="bl" stA="90000" stPos="0" sy="-100000" ky="0"/>
          </a:effectLst>
        </p:spPr>
      </p:pic>
      <p:sp>
        <p:nvSpPr>
          <p:cNvPr id="85" name="Google Shape;85;p17"/>
          <p:cNvSpPr txBox="1"/>
          <p:nvPr/>
        </p:nvSpPr>
        <p:spPr>
          <a:xfrm>
            <a:off x="5557725" y="4225350"/>
            <a:ext cx="3309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latin typeface="Times New Roman"/>
                <a:ea typeface="Times New Roman"/>
                <a:cs typeface="Times New Roman"/>
                <a:sym typeface="Times New Roman"/>
              </a:rPr>
              <a:t>T</a:t>
            </a:r>
            <a:r>
              <a:rPr lang="es" sz="1000">
                <a:latin typeface="Times New Roman"/>
                <a:ea typeface="Times New Roman"/>
                <a:cs typeface="Times New Roman"/>
                <a:sym typeface="Times New Roman"/>
              </a:rPr>
              <a:t>omado de A</a:t>
            </a:r>
            <a:r>
              <a:rPr lang="es" sz="1000">
                <a:latin typeface="Times New Roman"/>
                <a:ea typeface="Times New Roman"/>
                <a:cs typeface="Times New Roman"/>
                <a:sym typeface="Times New Roman"/>
              </a:rPr>
              <a:t>nónimo, Anónimo de Super MarioWiKi en “Bloque ?”. Disponible en: </a:t>
            </a:r>
            <a:r>
              <a:rPr lang="es" sz="1000" u="sng">
                <a:latin typeface="Times New Roman"/>
                <a:ea typeface="Times New Roman"/>
                <a:cs typeface="Times New Roman"/>
                <a:sym typeface="Times New Roman"/>
                <a:hlinkClick r:id="rId4"/>
              </a:rPr>
              <a:t>https://mario.fandom.com/es/wiki/Bloque_%3F</a:t>
            </a:r>
            <a:endParaRPr sz="1000">
              <a:latin typeface="Times New Roman"/>
              <a:ea typeface="Times New Roman"/>
              <a:cs typeface="Times New Roman"/>
              <a:sym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id="379" name="Google Shape;379;p62"/>
          <p:cNvPicPr preferRelativeResize="0"/>
          <p:nvPr/>
        </p:nvPicPr>
        <p:blipFill>
          <a:blip r:embed="rId3">
            <a:alphaModFix/>
          </a:blip>
          <a:stretch>
            <a:fillRect/>
          </a:stretch>
        </p:blipFill>
        <p:spPr>
          <a:xfrm>
            <a:off x="152400" y="504788"/>
            <a:ext cx="8839203" cy="413392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63"/>
          <p:cNvSpPr txBox="1"/>
          <p:nvPr>
            <p:ph type="title"/>
          </p:nvPr>
        </p:nvSpPr>
        <p:spPr>
          <a:xfrm>
            <a:off x="311700" y="1917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s">
                <a:latin typeface="Georgia"/>
                <a:ea typeface="Georgia"/>
                <a:cs typeface="Georgia"/>
                <a:sym typeface="Georgia"/>
              </a:rPr>
              <a:t>DIAGRAMAS UML CLASES</a:t>
            </a:r>
            <a:endParaRPr>
              <a:latin typeface="Georgia"/>
              <a:ea typeface="Georgia"/>
              <a:cs typeface="Georgia"/>
              <a:sym typeface="Georgia"/>
            </a:endParaRPr>
          </a:p>
          <a:p>
            <a:pPr indent="0" lvl="0" marL="0" rtl="0" algn="l">
              <a:spcBef>
                <a:spcPts val="0"/>
              </a:spcBef>
              <a:spcAft>
                <a:spcPts val="0"/>
              </a:spcAft>
              <a:buNone/>
            </a:pPr>
            <a:r>
              <a:t/>
            </a:r>
            <a:endParaRPr/>
          </a:p>
        </p:txBody>
      </p:sp>
      <p:sp>
        <p:nvSpPr>
          <p:cNvPr id="385" name="Google Shape;385;p63"/>
          <p:cNvSpPr txBox="1"/>
          <p:nvPr/>
        </p:nvSpPr>
        <p:spPr>
          <a:xfrm>
            <a:off x="424525" y="849100"/>
            <a:ext cx="4927200" cy="440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700"/>
              <a:t>El diagrama de clases es uno de los diagramas incluidos en UML 2.5 clasificado dentro de los diagramas de estructura y, como tal, se utiliza para representar los elementos que componen un sistema de información desde un punto de vista estático.</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s" sz="1700"/>
              <a:t>Es importante destacar que, por esta misma razón, este diagrama no incluye la forma en la que se comportan a lo largo de la ejecución los distintos elementos, </a:t>
            </a:r>
            <a:r>
              <a:rPr lang="es" sz="1700"/>
              <a:t>esta</a:t>
            </a:r>
            <a:r>
              <a:rPr lang="es" sz="1700"/>
              <a:t> función puede ser representada a través de un diagrama de comportamiento, como por ejemplo un diagrama de secuencia o un diagrama de casos de uso.</a:t>
            </a:r>
            <a:endParaRPr sz="1700"/>
          </a:p>
          <a:p>
            <a:pPr indent="0" lvl="0" marL="0" rtl="0" algn="l">
              <a:spcBef>
                <a:spcPts val="0"/>
              </a:spcBef>
              <a:spcAft>
                <a:spcPts val="0"/>
              </a:spcAft>
              <a:buNone/>
            </a:pPr>
            <a:r>
              <a:t/>
            </a:r>
            <a:endParaRPr sz="500"/>
          </a:p>
          <a:p>
            <a:pPr indent="0" lvl="0" marL="0" rtl="0" algn="r">
              <a:spcBef>
                <a:spcPts val="0"/>
              </a:spcBef>
              <a:spcAft>
                <a:spcPts val="0"/>
              </a:spcAft>
              <a:buClr>
                <a:schemeClr val="dk1"/>
              </a:buClr>
              <a:buSzPts val="1100"/>
              <a:buFont typeface="Arial"/>
              <a:buNone/>
            </a:pPr>
            <a:r>
              <a:rPr lang="es">
                <a:solidFill>
                  <a:schemeClr val="dk1"/>
                </a:solidFill>
              </a:rPr>
              <a:t>Diagramasuml, (s/f)</a:t>
            </a:r>
            <a:endParaRPr>
              <a:solidFill>
                <a:schemeClr val="dk1"/>
              </a:solidFill>
            </a:endParaRPr>
          </a:p>
          <a:p>
            <a:pPr indent="0" lvl="0" marL="0" rtl="0" algn="l">
              <a:spcBef>
                <a:spcPts val="0"/>
              </a:spcBef>
              <a:spcAft>
                <a:spcPts val="0"/>
              </a:spcAft>
              <a:buNone/>
            </a:pPr>
            <a:r>
              <a:t/>
            </a:r>
            <a:endParaRPr sz="1700"/>
          </a:p>
        </p:txBody>
      </p:sp>
      <p:pic>
        <p:nvPicPr>
          <p:cNvPr id="386" name="Google Shape;386;p63"/>
          <p:cNvPicPr preferRelativeResize="0"/>
          <p:nvPr/>
        </p:nvPicPr>
        <p:blipFill>
          <a:blip r:embed="rId3">
            <a:alphaModFix/>
          </a:blip>
          <a:stretch>
            <a:fillRect/>
          </a:stretch>
        </p:blipFill>
        <p:spPr>
          <a:xfrm>
            <a:off x="5521000" y="1242975"/>
            <a:ext cx="2981306" cy="2801400"/>
          </a:xfrm>
          <a:prstGeom prst="rect">
            <a:avLst/>
          </a:prstGeom>
          <a:noFill/>
          <a:ln>
            <a:noFill/>
          </a:ln>
        </p:spPr>
      </p:pic>
      <p:sp>
        <p:nvSpPr>
          <p:cNvPr id="387" name="Google Shape;387;p63"/>
          <p:cNvSpPr txBox="1"/>
          <p:nvPr/>
        </p:nvSpPr>
        <p:spPr>
          <a:xfrm>
            <a:off x="5520950" y="4044375"/>
            <a:ext cx="2981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solidFill>
                  <a:schemeClr val="dk1"/>
                </a:solidFill>
              </a:rPr>
              <a:t>Tomado de: Diagrama de Clase. (s/f). Ecured.cu. Recuperado el 22 de mayo de 2021. Disponible en: </a:t>
            </a:r>
            <a:r>
              <a:rPr lang="es" sz="1000" u="sng">
                <a:solidFill>
                  <a:schemeClr val="dk1"/>
                </a:solidFill>
                <a:hlinkClick r:id="rId4">
                  <a:extLst>
                    <a:ext uri="{A12FA001-AC4F-418D-AE19-62706E023703}">
                      <ahyp:hlinkClr val="tx"/>
                    </a:ext>
                  </a:extLst>
                </a:hlinkClick>
              </a:rPr>
              <a:t>https://www.ecured.cu/Diagrama_de_Clase</a:t>
            </a:r>
            <a:r>
              <a:rPr lang="es" sz="1000">
                <a:solidFill>
                  <a:schemeClr val="dk1"/>
                </a:solidFill>
              </a:rPr>
              <a:t> </a:t>
            </a:r>
            <a:endParaRPr sz="1000">
              <a:solidFill>
                <a:schemeClr val="dk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pic>
        <p:nvPicPr>
          <p:cNvPr id="392" name="Google Shape;392;p64"/>
          <p:cNvPicPr preferRelativeResize="0"/>
          <p:nvPr/>
        </p:nvPicPr>
        <p:blipFill>
          <a:blip r:embed="rId3">
            <a:alphaModFix/>
          </a:blip>
          <a:stretch>
            <a:fillRect/>
          </a:stretch>
        </p:blipFill>
        <p:spPr>
          <a:xfrm>
            <a:off x="1204113" y="0"/>
            <a:ext cx="6735780" cy="5143499"/>
          </a:xfrm>
          <a:prstGeom prst="rect">
            <a:avLst/>
          </a:prstGeom>
          <a:noFill/>
          <a:ln>
            <a:noFill/>
          </a:ln>
        </p:spPr>
      </p:pic>
      <p:sp>
        <p:nvSpPr>
          <p:cNvPr id="393" name="Google Shape;393;p64"/>
          <p:cNvSpPr txBox="1"/>
          <p:nvPr/>
        </p:nvSpPr>
        <p:spPr>
          <a:xfrm>
            <a:off x="0" y="4835700"/>
            <a:ext cx="5801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800" u="sng">
                <a:solidFill>
                  <a:schemeClr val="dk1"/>
                </a:solidFill>
                <a:hlinkClick r:id="rId4">
                  <a:extLst>
                    <a:ext uri="{A12FA001-AC4F-418D-AE19-62706E023703}">
                      <ahyp:hlinkClr val="tx"/>
                    </a:ext>
                  </a:extLst>
                </a:hlinkClick>
              </a:rPr>
              <a:t>https://app.diagrams.net/?mode=google&amp;gfw=1#G1U1vSFY_sMJZwZIm3JgdhDBfaEFbXbuv_</a:t>
            </a:r>
            <a:r>
              <a:rPr lang="es" sz="800">
                <a:solidFill>
                  <a:schemeClr val="dk1"/>
                </a:solidFill>
              </a:rPr>
              <a:t> </a:t>
            </a:r>
            <a:endParaRPr sz="8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5"/>
          <p:cNvSpPr txBox="1"/>
          <p:nvPr>
            <p:ph type="title"/>
          </p:nvPr>
        </p:nvSpPr>
        <p:spPr>
          <a:xfrm>
            <a:off x="311700" y="2005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2500">
                <a:latin typeface="Georgia"/>
                <a:ea typeface="Georgia"/>
                <a:cs typeface="Georgia"/>
                <a:sym typeface="Georgia"/>
              </a:rPr>
              <a:t>PROTOTIPO NO FUNCIONAL - HTML</a:t>
            </a:r>
            <a:endParaRPr sz="2500"/>
          </a:p>
        </p:txBody>
      </p:sp>
      <p:sp>
        <p:nvSpPr>
          <p:cNvPr id="399" name="Google Shape;399;p65"/>
          <p:cNvSpPr txBox="1"/>
          <p:nvPr>
            <p:ph idx="1" type="body"/>
          </p:nvPr>
        </p:nvSpPr>
        <p:spPr>
          <a:xfrm>
            <a:off x="4195200" y="1161875"/>
            <a:ext cx="4437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100">
                <a:solidFill>
                  <a:schemeClr val="dk1"/>
                </a:solidFill>
              </a:rPr>
              <a:t>HTML es el lenguaje con el que se define el contenido de las páginas web. Básicamente se trata de un conjunto de etiquetas que sirven para definir el texto y otros elementos que compondrán una página web, como imágenes, listas, vídeos, etc.</a:t>
            </a:r>
            <a:endParaRPr sz="2100">
              <a:solidFill>
                <a:schemeClr val="dk1"/>
              </a:solidFill>
            </a:endParaRPr>
          </a:p>
          <a:p>
            <a:pPr indent="0" lvl="0" marL="0" rtl="0" algn="r">
              <a:spcBef>
                <a:spcPts val="1200"/>
              </a:spcBef>
              <a:spcAft>
                <a:spcPts val="0"/>
              </a:spcAft>
              <a:buClr>
                <a:schemeClr val="dk1"/>
              </a:buClr>
              <a:buSzPts val="1100"/>
              <a:buFont typeface="Arial"/>
              <a:buNone/>
            </a:pPr>
            <a:r>
              <a:rPr lang="es" sz="1400">
                <a:solidFill>
                  <a:schemeClr val="dk1"/>
                </a:solidFill>
              </a:rPr>
              <a:t>(Álvarez, 2001)</a:t>
            </a:r>
            <a:endParaRPr sz="1400">
              <a:solidFill>
                <a:schemeClr val="dk1"/>
              </a:solidFill>
            </a:endParaRPr>
          </a:p>
        </p:txBody>
      </p:sp>
      <p:pic>
        <p:nvPicPr>
          <p:cNvPr id="400" name="Google Shape;400;p65"/>
          <p:cNvPicPr preferRelativeResize="0"/>
          <p:nvPr/>
        </p:nvPicPr>
        <p:blipFill>
          <a:blip r:embed="rId3">
            <a:alphaModFix/>
          </a:blip>
          <a:stretch>
            <a:fillRect/>
          </a:stretch>
        </p:blipFill>
        <p:spPr>
          <a:xfrm>
            <a:off x="413700" y="1039238"/>
            <a:ext cx="3420025" cy="3420025"/>
          </a:xfrm>
          <a:prstGeom prst="rect">
            <a:avLst/>
          </a:prstGeom>
          <a:noFill/>
          <a:ln>
            <a:noFill/>
          </a:ln>
        </p:spPr>
      </p:pic>
      <p:sp>
        <p:nvSpPr>
          <p:cNvPr id="401" name="Google Shape;401;p65"/>
          <p:cNvSpPr txBox="1"/>
          <p:nvPr/>
        </p:nvSpPr>
        <p:spPr>
          <a:xfrm>
            <a:off x="623700" y="4459275"/>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solidFill>
                  <a:schemeClr val="dk1"/>
                </a:solidFill>
              </a:rPr>
              <a:t>Tomado de: Wikipedia. (s.f.). </a:t>
            </a:r>
            <a:r>
              <a:rPr i="1" lang="es" sz="1000">
                <a:solidFill>
                  <a:schemeClr val="dk1"/>
                </a:solidFill>
              </a:rPr>
              <a:t>HTML</a:t>
            </a:r>
            <a:r>
              <a:rPr lang="es" sz="1000">
                <a:solidFill>
                  <a:schemeClr val="dk1"/>
                </a:solidFill>
              </a:rPr>
              <a:t>. Disponible en: </a:t>
            </a:r>
            <a:r>
              <a:rPr lang="es" sz="1000" u="sng">
                <a:solidFill>
                  <a:schemeClr val="dk1"/>
                </a:solidFill>
                <a:hlinkClick r:id="rId4">
                  <a:extLst>
                    <a:ext uri="{A12FA001-AC4F-418D-AE19-62706E023703}">
                      <ahyp:hlinkClr val="tx"/>
                    </a:ext>
                  </a:extLst>
                </a:hlinkClick>
              </a:rPr>
              <a:t>https://es.wikipedia.org/wiki/HTML</a:t>
            </a:r>
            <a:r>
              <a:rPr lang="es" sz="1000">
                <a:solidFill>
                  <a:schemeClr val="dk1"/>
                </a:solidFill>
              </a:rPr>
              <a:t> </a:t>
            </a:r>
            <a:endParaRPr sz="1000">
              <a:solidFill>
                <a:schemeClr val="dk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66"/>
          <p:cNvPicPr preferRelativeResize="0"/>
          <p:nvPr/>
        </p:nvPicPr>
        <p:blipFill>
          <a:blip r:embed="rId3">
            <a:alphaModFix/>
          </a:blip>
          <a:stretch>
            <a:fillRect/>
          </a:stretch>
        </p:blipFill>
        <p:spPr>
          <a:xfrm>
            <a:off x="152400" y="1002400"/>
            <a:ext cx="8839199" cy="3512296"/>
          </a:xfrm>
          <a:prstGeom prst="rect">
            <a:avLst/>
          </a:prstGeom>
          <a:noFill/>
          <a:ln>
            <a:noFill/>
          </a:ln>
        </p:spPr>
      </p:pic>
      <p:sp>
        <p:nvSpPr>
          <p:cNvPr id="407" name="Google Shape;407;p66"/>
          <p:cNvSpPr txBox="1"/>
          <p:nvPr/>
        </p:nvSpPr>
        <p:spPr>
          <a:xfrm>
            <a:off x="1299750" y="225675"/>
            <a:ext cx="65445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500">
                <a:solidFill>
                  <a:schemeClr val="dk1"/>
                </a:solidFill>
                <a:latin typeface="Georgia"/>
                <a:ea typeface="Georgia"/>
                <a:cs typeface="Georgia"/>
                <a:sym typeface="Georgia"/>
              </a:rPr>
              <a:t>TRASCENDENTAL</a:t>
            </a:r>
            <a:endParaRPr sz="2500">
              <a:solidFill>
                <a:schemeClr val="dk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pic>
        <p:nvPicPr>
          <p:cNvPr id="412" name="Google Shape;412;p67"/>
          <p:cNvPicPr preferRelativeResize="0"/>
          <p:nvPr/>
        </p:nvPicPr>
        <p:blipFill>
          <a:blip r:embed="rId3">
            <a:alphaModFix/>
          </a:blip>
          <a:stretch>
            <a:fillRect/>
          </a:stretch>
        </p:blipFill>
        <p:spPr>
          <a:xfrm rot="16">
            <a:off x="5671075" y="2137420"/>
            <a:ext cx="2989200" cy="1225961"/>
          </a:xfrm>
          <a:prstGeom prst="rect">
            <a:avLst/>
          </a:prstGeom>
          <a:noFill/>
          <a:ln>
            <a:noFill/>
          </a:ln>
        </p:spPr>
      </p:pic>
      <p:sp>
        <p:nvSpPr>
          <p:cNvPr id="413" name="Google Shape;413;p67"/>
          <p:cNvSpPr txBox="1"/>
          <p:nvPr/>
        </p:nvSpPr>
        <p:spPr>
          <a:xfrm>
            <a:off x="5665675" y="3363375"/>
            <a:ext cx="3000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solidFill>
                  <a:schemeClr val="dk1"/>
                </a:solidFill>
              </a:rPr>
              <a:t>Tomado de: Cervantes, A. (s.f.). Microsoft Project. Alpha. Disponible en:  </a:t>
            </a:r>
            <a:r>
              <a:rPr lang="es" sz="1000" u="sng">
                <a:solidFill>
                  <a:schemeClr val="dk1"/>
                </a:solidFill>
                <a:hlinkClick r:id="rId4">
                  <a:extLst>
                    <a:ext uri="{A12FA001-AC4F-418D-AE19-62706E023703}">
                      <ahyp:hlinkClr val="tx"/>
                    </a:ext>
                  </a:extLst>
                </a:hlinkClick>
              </a:rPr>
              <a:t>https://www.alpha-consultoria.com/que-es-microsoft-project-y-para-que/</a:t>
            </a:r>
            <a:r>
              <a:rPr lang="es" sz="1000">
                <a:solidFill>
                  <a:schemeClr val="dk1"/>
                </a:solidFill>
              </a:rPr>
              <a:t> </a:t>
            </a:r>
            <a:endParaRPr sz="1000">
              <a:solidFill>
                <a:schemeClr val="dk1"/>
              </a:solidFill>
            </a:endParaRPr>
          </a:p>
        </p:txBody>
      </p:sp>
      <p:sp>
        <p:nvSpPr>
          <p:cNvPr id="414" name="Google Shape;414;p67"/>
          <p:cNvSpPr txBox="1"/>
          <p:nvPr/>
        </p:nvSpPr>
        <p:spPr>
          <a:xfrm>
            <a:off x="470200" y="1046675"/>
            <a:ext cx="4823700" cy="368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800">
                <a:solidFill>
                  <a:schemeClr val="dk1"/>
                </a:solidFill>
              </a:rPr>
              <a:t>Microsoft Project</a:t>
            </a:r>
            <a:r>
              <a:rPr lang="es" sz="1800">
                <a:solidFill>
                  <a:schemeClr val="dk1"/>
                </a:solidFill>
              </a:rPr>
              <a:t> es un software diseñado por Microsoft y usado por millones de colaboradores, administradores y jefes de proyectos. Tiene diversas funciones, cada una de ellas asignadas para dar seguimiento a procesos, gestionar presupuestos, evaluar ritmos y cargas laborales, asignar recursos, desarrollar planes y más. El programa utiliza, además, múltiples gráficos al estilo de </a:t>
            </a:r>
            <a:r>
              <a:rPr b="1" lang="es" sz="1800">
                <a:solidFill>
                  <a:schemeClr val="dk1"/>
                </a:solidFill>
              </a:rPr>
              <a:t>diagramas de Gantt</a:t>
            </a:r>
            <a:r>
              <a:rPr lang="es" sz="1800">
                <a:solidFill>
                  <a:schemeClr val="dk1"/>
                </a:solidFill>
              </a:rPr>
              <a:t>. </a:t>
            </a:r>
            <a:endParaRPr sz="1800">
              <a:solidFill>
                <a:schemeClr val="dk1"/>
              </a:solidFill>
            </a:endParaRPr>
          </a:p>
          <a:p>
            <a:pPr indent="0" lvl="0" marL="0" rtl="0" algn="r">
              <a:lnSpc>
                <a:spcPct val="115000"/>
              </a:lnSpc>
              <a:spcBef>
                <a:spcPts val="800"/>
              </a:spcBef>
              <a:spcAft>
                <a:spcPts val="800"/>
              </a:spcAft>
              <a:buNone/>
            </a:pPr>
            <a:r>
              <a:rPr lang="es">
                <a:solidFill>
                  <a:schemeClr val="dk1"/>
                </a:solidFill>
              </a:rPr>
              <a:t>(Conexión Esan, 2018)</a:t>
            </a:r>
            <a:endParaRPr>
              <a:solidFill>
                <a:schemeClr val="dk1"/>
              </a:solidFill>
            </a:endParaRPr>
          </a:p>
        </p:txBody>
      </p:sp>
      <p:sp>
        <p:nvSpPr>
          <p:cNvPr id="415" name="Google Shape;415;p67"/>
          <p:cNvSpPr txBox="1"/>
          <p:nvPr/>
        </p:nvSpPr>
        <p:spPr>
          <a:xfrm>
            <a:off x="1156575" y="310300"/>
            <a:ext cx="65163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500">
                <a:solidFill>
                  <a:schemeClr val="dk1"/>
                </a:solidFill>
                <a:latin typeface="Georgia"/>
                <a:ea typeface="Georgia"/>
                <a:cs typeface="Georgia"/>
                <a:sym typeface="Georgia"/>
              </a:rPr>
              <a:t>DIAGRAMA DE GANTT - PROJECT</a:t>
            </a:r>
            <a:endParaRPr sz="2500">
              <a:latin typeface="Georgia"/>
              <a:ea typeface="Georgia"/>
              <a:cs typeface="Georgia"/>
              <a:sym typeface="Georgia"/>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pic>
        <p:nvPicPr>
          <p:cNvPr id="420" name="Google Shape;420;p68"/>
          <p:cNvPicPr preferRelativeResize="0"/>
          <p:nvPr/>
        </p:nvPicPr>
        <p:blipFill>
          <a:blip r:embed="rId3">
            <a:alphaModFix/>
          </a:blip>
          <a:stretch>
            <a:fillRect/>
          </a:stretch>
        </p:blipFill>
        <p:spPr>
          <a:xfrm>
            <a:off x="76200" y="152450"/>
            <a:ext cx="8991600" cy="483861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9"/>
          <p:cNvSpPr txBox="1"/>
          <p:nvPr/>
        </p:nvSpPr>
        <p:spPr>
          <a:xfrm>
            <a:off x="1243350" y="319700"/>
            <a:ext cx="66573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500">
                <a:solidFill>
                  <a:schemeClr val="dk1"/>
                </a:solidFill>
                <a:latin typeface="Georgia"/>
                <a:ea typeface="Georgia"/>
                <a:cs typeface="Georgia"/>
                <a:sym typeface="Georgia"/>
              </a:rPr>
              <a:t>DIAGRAMAS UML </a:t>
            </a:r>
            <a:r>
              <a:rPr lang="es" sz="2500">
                <a:solidFill>
                  <a:schemeClr val="dk1"/>
                </a:solidFill>
                <a:latin typeface="Georgia"/>
                <a:ea typeface="Georgia"/>
                <a:cs typeface="Georgia"/>
                <a:sym typeface="Georgia"/>
              </a:rPr>
              <a:t>DISTRIBUCIÓN</a:t>
            </a:r>
            <a:r>
              <a:rPr lang="es" sz="2500">
                <a:solidFill>
                  <a:schemeClr val="dk1"/>
                </a:solidFill>
                <a:latin typeface="Georgia"/>
                <a:ea typeface="Georgia"/>
                <a:cs typeface="Georgia"/>
                <a:sym typeface="Georgia"/>
              </a:rPr>
              <a:t> </a:t>
            </a:r>
            <a:endParaRPr sz="2500">
              <a:solidFill>
                <a:schemeClr val="dk1"/>
              </a:solidFill>
              <a:latin typeface="Georgia"/>
              <a:ea typeface="Georgia"/>
              <a:cs typeface="Georgia"/>
              <a:sym typeface="Georgia"/>
            </a:endParaRPr>
          </a:p>
        </p:txBody>
      </p:sp>
      <p:pic>
        <p:nvPicPr>
          <p:cNvPr id="426" name="Google Shape;426;p69"/>
          <p:cNvPicPr preferRelativeResize="0"/>
          <p:nvPr/>
        </p:nvPicPr>
        <p:blipFill>
          <a:blip r:embed="rId3">
            <a:alphaModFix/>
          </a:blip>
          <a:stretch>
            <a:fillRect/>
          </a:stretch>
        </p:blipFill>
        <p:spPr>
          <a:xfrm>
            <a:off x="498125" y="1470050"/>
            <a:ext cx="3113900" cy="2203400"/>
          </a:xfrm>
          <a:prstGeom prst="rect">
            <a:avLst/>
          </a:prstGeom>
          <a:noFill/>
          <a:ln>
            <a:noFill/>
          </a:ln>
        </p:spPr>
      </p:pic>
      <p:sp>
        <p:nvSpPr>
          <p:cNvPr id="427" name="Google Shape;427;p69"/>
          <p:cNvSpPr txBox="1"/>
          <p:nvPr/>
        </p:nvSpPr>
        <p:spPr>
          <a:xfrm>
            <a:off x="635025" y="3673450"/>
            <a:ext cx="28401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solidFill>
                  <a:schemeClr val="dk1"/>
                </a:solidFill>
              </a:rPr>
              <a:t>Tomado de: Arévalo Lizardo, M. E. (2010, Diciembre 02). UML Modelado Dinámico: Diagramas de Distribución. Arévalo maría. Disponible en: </a:t>
            </a:r>
            <a:r>
              <a:rPr lang="es" sz="900" u="sng">
                <a:solidFill>
                  <a:srgbClr val="007BB9"/>
                </a:solidFill>
                <a:hlinkClick r:id="rId4">
                  <a:extLst>
                    <a:ext uri="{A12FA001-AC4F-418D-AE19-62706E023703}">
                      <ahyp:hlinkClr val="tx"/>
                    </a:ext>
                  </a:extLst>
                </a:hlinkClick>
              </a:rPr>
              <a:t>https://arevalomaria.wordpress.com/2010/12/02/uml-modelado-dinamico-diagramas-de-distribucion/</a:t>
            </a:r>
            <a:r>
              <a:rPr lang="es" sz="900">
                <a:solidFill>
                  <a:schemeClr val="dk1"/>
                </a:solidFill>
              </a:rPr>
              <a:t> </a:t>
            </a:r>
            <a:endParaRPr sz="900">
              <a:solidFill>
                <a:schemeClr val="dk1"/>
              </a:solidFill>
            </a:endParaRPr>
          </a:p>
        </p:txBody>
      </p:sp>
      <p:sp>
        <p:nvSpPr>
          <p:cNvPr id="428" name="Google Shape;428;p69"/>
          <p:cNvSpPr txBox="1"/>
          <p:nvPr/>
        </p:nvSpPr>
        <p:spPr>
          <a:xfrm>
            <a:off x="4043450" y="1101075"/>
            <a:ext cx="4654500" cy="356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s" sz="1700"/>
              <a:t>En los diagramas de distribución permite dar un enfoque sobre la estructura física (El cual contendrá el sistema de software) de un proceso y diagramarlo, estableciendo un mapa en el que se evidencie los requisitos del sistema. Para el hardware se representan por nodos (Un cubo), en el interior de este se especifica el lugar donde se va a realizar la ejecución o procesamiento. Como se puede ver en la imagen:</a:t>
            </a:r>
            <a:endParaRPr sz="1700"/>
          </a:p>
          <a:p>
            <a:pPr indent="0" lvl="0" marL="0" rtl="0" algn="r">
              <a:lnSpc>
                <a:spcPct val="115000"/>
              </a:lnSpc>
              <a:spcBef>
                <a:spcPts val="1200"/>
              </a:spcBef>
              <a:spcAft>
                <a:spcPts val="1200"/>
              </a:spcAft>
              <a:buNone/>
            </a:pPr>
            <a:r>
              <a:rPr lang="es"/>
              <a:t>(Solvetic, 2014)</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pic>
        <p:nvPicPr>
          <p:cNvPr id="433" name="Google Shape;433;p70"/>
          <p:cNvPicPr preferRelativeResize="0"/>
          <p:nvPr/>
        </p:nvPicPr>
        <p:blipFill>
          <a:blip r:embed="rId3">
            <a:alphaModFix/>
          </a:blip>
          <a:stretch>
            <a:fillRect/>
          </a:stretch>
        </p:blipFill>
        <p:spPr>
          <a:xfrm>
            <a:off x="0" y="607837"/>
            <a:ext cx="9144000" cy="4535674"/>
          </a:xfrm>
          <a:prstGeom prst="rect">
            <a:avLst/>
          </a:prstGeom>
          <a:noFill/>
          <a:ln>
            <a:noFill/>
          </a:ln>
        </p:spPr>
      </p:pic>
      <p:sp>
        <p:nvSpPr>
          <p:cNvPr id="434" name="Google Shape;434;p70"/>
          <p:cNvSpPr txBox="1"/>
          <p:nvPr/>
        </p:nvSpPr>
        <p:spPr>
          <a:xfrm>
            <a:off x="613350" y="0"/>
            <a:ext cx="79173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500">
                <a:solidFill>
                  <a:schemeClr val="dk1"/>
                </a:solidFill>
                <a:latin typeface="Georgia"/>
                <a:ea typeface="Georgia"/>
                <a:cs typeface="Georgia"/>
                <a:sym typeface="Georgia"/>
              </a:rPr>
              <a:t>DIAGRAMA DE DESPLIEGUE TRASCENDENTAL</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71"/>
          <p:cNvSpPr txBox="1"/>
          <p:nvPr>
            <p:ph type="title"/>
          </p:nvPr>
        </p:nvSpPr>
        <p:spPr>
          <a:xfrm>
            <a:off x="262825" y="1396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REFERENCIAS </a:t>
            </a:r>
            <a:r>
              <a:rPr lang="es">
                <a:latin typeface="Georgia"/>
                <a:ea typeface="Georgia"/>
                <a:cs typeface="Georgia"/>
                <a:sym typeface="Georgia"/>
              </a:rPr>
              <a:t>BIBLIOGRÁFICAS</a:t>
            </a:r>
            <a:r>
              <a:rPr lang="es">
                <a:latin typeface="Georgia"/>
                <a:ea typeface="Georgia"/>
                <a:cs typeface="Georgia"/>
                <a:sym typeface="Georgia"/>
              </a:rPr>
              <a:t> </a:t>
            </a:r>
            <a:endParaRPr>
              <a:latin typeface="Georgia"/>
              <a:ea typeface="Georgia"/>
              <a:cs typeface="Georgia"/>
              <a:sym typeface="Georgia"/>
            </a:endParaRPr>
          </a:p>
        </p:txBody>
      </p:sp>
      <p:sp>
        <p:nvSpPr>
          <p:cNvPr id="440" name="Google Shape;440;p71"/>
          <p:cNvSpPr txBox="1"/>
          <p:nvPr>
            <p:ph idx="1" type="body"/>
          </p:nvPr>
        </p:nvSpPr>
        <p:spPr>
          <a:xfrm>
            <a:off x="1064700" y="712300"/>
            <a:ext cx="7014600" cy="40881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Char char="●"/>
            </a:pPr>
            <a:r>
              <a:rPr lang="es" sz="1400">
                <a:solidFill>
                  <a:schemeClr val="dk1"/>
                </a:solidFill>
              </a:rPr>
              <a:t>Art4sale, 123RF “Foto de archivo - Hombre apuntando hacia arriba. Retrato de hombre de dibujos animados en camiseta roja. Ilustración de vector en un estilo plano”. Disponible en: </a:t>
            </a:r>
            <a:r>
              <a:rPr lang="es" sz="1400" u="sng">
                <a:solidFill>
                  <a:schemeClr val="dk1"/>
                </a:solidFill>
                <a:hlinkClick r:id="rId3">
                  <a:extLst>
                    <a:ext uri="{A12FA001-AC4F-418D-AE19-62706E023703}">
                      <ahyp:hlinkClr val="tx"/>
                    </a:ext>
                  </a:extLst>
                </a:hlinkClick>
              </a:rPr>
              <a:t>https://es.123rf.com/photo_78910484_hombre-apuntando-hacia-arriba-retrato-de-hombre-de-dibujos-animados-en-camiseta-roja-ilustraci%C3%B3n-de-vec.html</a:t>
            </a:r>
            <a:r>
              <a:rPr lang="es" sz="1400">
                <a:solidFill>
                  <a:schemeClr val="dk1"/>
                </a:solidFill>
              </a:rPr>
              <a:t> </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s" sz="1400">
                <a:solidFill>
                  <a:schemeClr val="dk1"/>
                </a:solidFill>
              </a:rPr>
              <a:t>Barcelona Cristina de J10 fitness Perú en “COSAS QUE NO SABES PARA QUÉ SIRVEN… TE LO CUENTO YA”. Octubre 13, 2020, disponible en </a:t>
            </a:r>
            <a:r>
              <a:rPr lang="es" sz="1400" u="sng">
                <a:solidFill>
                  <a:schemeClr val="dk1"/>
                </a:solidFill>
                <a:hlinkClick r:id="rId4">
                  <a:extLst>
                    <a:ext uri="{A12FA001-AC4F-418D-AE19-62706E023703}">
                      <ahyp:hlinkClr val="tx"/>
                    </a:ext>
                  </a:extLst>
                </a:hlinkClick>
              </a:rPr>
              <a:t>https://jotadiezfitnessperu.com/2020/10/13/cosas-que-no-sabes-para-que-sirven-te-lo-cuento-ya/</a:t>
            </a:r>
            <a:r>
              <a:rPr lang="es" sz="1400">
                <a:solidFill>
                  <a:schemeClr val="dk1"/>
                </a:solidFill>
              </a:rPr>
              <a:t> </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s" sz="1400">
                <a:solidFill>
                  <a:schemeClr val="dk1"/>
                </a:solidFill>
              </a:rPr>
              <a:t>Anónimo, Anónimo de Super MarioWiKi en “Bloque ?”. Disponible en: </a:t>
            </a:r>
            <a:r>
              <a:rPr lang="es" sz="1400" u="sng">
                <a:solidFill>
                  <a:schemeClr val="dk1"/>
                </a:solidFill>
                <a:hlinkClick r:id="rId5">
                  <a:extLst>
                    <a:ext uri="{A12FA001-AC4F-418D-AE19-62706E023703}">
                      <ahyp:hlinkClr val="tx"/>
                    </a:ext>
                  </a:extLst>
                </a:hlinkClick>
              </a:rPr>
              <a:t>https://mario.fandom.com/es/wiki/Bloque_%3F</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s" sz="1400">
                <a:solidFill>
                  <a:schemeClr val="dk1"/>
                </a:solidFill>
              </a:rPr>
              <a:t>Anónimo, pinterest. Disponible en: </a:t>
            </a:r>
            <a:r>
              <a:rPr lang="es" sz="1400" u="sng">
                <a:solidFill>
                  <a:schemeClr val="dk1"/>
                </a:solidFill>
                <a:hlinkClick r:id="rId6">
                  <a:extLst>
                    <a:ext uri="{A12FA001-AC4F-418D-AE19-62706E023703}">
                      <ahyp:hlinkClr val="tx"/>
                    </a:ext>
                  </a:extLst>
                </a:hlinkClick>
              </a:rPr>
              <a:t>https://www.pinterest.es/pin/20547742034733664/</a:t>
            </a:r>
            <a:r>
              <a:rPr lang="es" sz="1400">
                <a:solidFill>
                  <a:schemeClr val="dk1"/>
                </a:solidFill>
              </a:rPr>
              <a:t> </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s" sz="1400" u="sng">
                <a:solidFill>
                  <a:schemeClr val="dk1"/>
                </a:solidFill>
              </a:rPr>
              <a:t> Garcia Rogelio de asepyme en “El poder de las preguntas correctas”. Mayo 22, 2019 disponible en </a:t>
            </a:r>
            <a:r>
              <a:rPr lang="es" sz="1400" u="sng">
                <a:solidFill>
                  <a:schemeClr val="dk1"/>
                </a:solidFill>
                <a:hlinkClick r:id="rId7">
                  <a:extLst>
                    <a:ext uri="{A12FA001-AC4F-418D-AE19-62706E023703}">
                      <ahyp:hlinkClr val="tx"/>
                    </a:ext>
                  </a:extLst>
                </a:hlinkClick>
              </a:rPr>
              <a:t>https://asepyme.com/el-poder-de-las-preguntas-correctas/</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s" sz="1400">
                <a:solidFill>
                  <a:schemeClr val="dk1"/>
                </a:solidFill>
              </a:rPr>
              <a:t>Johan2011, 123RF ¨Foto de archivo - 3d carácter humano con un signo de interrogación de Blue¨. Disponible en </a:t>
            </a:r>
            <a:r>
              <a:rPr lang="es" sz="1400" u="sng">
                <a:solidFill>
                  <a:schemeClr val="dk1"/>
                </a:solidFill>
                <a:hlinkClick r:id="rId8">
                  <a:extLst>
                    <a:ext uri="{A12FA001-AC4F-418D-AE19-62706E023703}">
                      <ahyp:hlinkClr val="tx"/>
                    </a:ext>
                  </a:extLst>
                </a:hlinkClick>
              </a:rPr>
              <a:t>https://es.123rf.com/photo_12356739_3d-car%C3%A1cter-humano-con-un-signo-de-interrogaci%C3%B3n-de-orange.html</a:t>
            </a:r>
            <a:endParaRPr sz="14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idx="1" type="body"/>
          </p:nvPr>
        </p:nvSpPr>
        <p:spPr>
          <a:xfrm>
            <a:off x="3956375" y="737400"/>
            <a:ext cx="4925700" cy="3850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a:solidFill>
                  <a:schemeClr val="dk1"/>
                </a:solidFill>
              </a:rPr>
              <a:t>Enfatizando el proceso que se posee, la persona preseleccionada mantiene una constante comunicación con recursos humanos, para que así permita el conocimiento de los documentos requeridos, la verificación de estos documentos es realizado por el personal autorizado; finalizando el proceso, se recolectarán los exámenes médicos y curso de alturas en la que el admitido tenga asistencia sobre esta, por último, la inducción y firma de contrato.</a:t>
            </a:r>
            <a:endParaRPr>
              <a:solidFill>
                <a:srgbClr val="000000"/>
              </a:solidFill>
            </a:endParaRPr>
          </a:p>
        </p:txBody>
      </p:sp>
      <p:pic>
        <p:nvPicPr>
          <p:cNvPr id="91" name="Google Shape;91;p18"/>
          <p:cNvPicPr preferRelativeResize="0"/>
          <p:nvPr/>
        </p:nvPicPr>
        <p:blipFill>
          <a:blip r:embed="rId3">
            <a:alphaModFix/>
          </a:blip>
          <a:stretch>
            <a:fillRect/>
          </a:stretch>
        </p:blipFill>
        <p:spPr>
          <a:xfrm rot="-668955">
            <a:off x="442675" y="830925"/>
            <a:ext cx="2961975" cy="3341000"/>
          </a:xfrm>
          <a:prstGeom prst="rect">
            <a:avLst/>
          </a:prstGeom>
          <a:noFill/>
          <a:ln>
            <a:noFill/>
          </a:ln>
          <a:effectLst>
            <a:reflection blurRad="0" dir="5400000" dist="38100" endA="0" endPos="30000" fadeDir="5400012" kx="0" rotWithShape="0" algn="bl" stPos="0" sy="-100000" ky="0"/>
          </a:effectLst>
        </p:spPr>
      </p:pic>
      <p:sp>
        <p:nvSpPr>
          <p:cNvPr id="92" name="Google Shape;92;p18"/>
          <p:cNvSpPr txBox="1"/>
          <p:nvPr/>
        </p:nvSpPr>
        <p:spPr>
          <a:xfrm>
            <a:off x="404375" y="4588200"/>
            <a:ext cx="35520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solidFill>
                  <a:schemeClr val="dk1"/>
                </a:solidFill>
                <a:latin typeface="Times New Roman"/>
                <a:ea typeface="Times New Roman"/>
                <a:cs typeface="Times New Roman"/>
                <a:sym typeface="Times New Roman"/>
              </a:rPr>
              <a:t>Tomado de: </a:t>
            </a:r>
            <a:r>
              <a:rPr lang="es" sz="1000">
                <a:solidFill>
                  <a:schemeClr val="dk1"/>
                </a:solidFill>
                <a:latin typeface="Times New Roman"/>
                <a:ea typeface="Times New Roman"/>
                <a:cs typeface="Times New Roman"/>
                <a:sym typeface="Times New Roman"/>
              </a:rPr>
              <a:t>Anónimo</a:t>
            </a:r>
            <a:r>
              <a:rPr lang="es" sz="1000">
                <a:solidFill>
                  <a:schemeClr val="dk1"/>
                </a:solidFill>
                <a:latin typeface="Times New Roman"/>
                <a:ea typeface="Times New Roman"/>
                <a:cs typeface="Times New Roman"/>
                <a:sym typeface="Times New Roman"/>
              </a:rPr>
              <a:t>, pinterest. Disponible en: </a:t>
            </a:r>
            <a:r>
              <a:rPr lang="es" sz="1000" u="sng">
                <a:latin typeface="Times New Roman"/>
                <a:ea typeface="Times New Roman"/>
                <a:cs typeface="Times New Roman"/>
                <a:sym typeface="Times New Roman"/>
                <a:hlinkClick r:id="rId4"/>
              </a:rPr>
              <a:t>https://www.pinterest.es/pin/20547742034733664/</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72"/>
          <p:cNvSpPr txBox="1"/>
          <p:nvPr>
            <p:ph idx="1" type="body"/>
          </p:nvPr>
        </p:nvSpPr>
        <p:spPr>
          <a:xfrm>
            <a:off x="1059900" y="354300"/>
            <a:ext cx="7024200" cy="44349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Char char="●"/>
            </a:pPr>
            <a:r>
              <a:rPr lang="es" sz="1400">
                <a:solidFill>
                  <a:schemeClr val="dk1"/>
                </a:solidFill>
              </a:rPr>
              <a:t>Cabrera, A de slideshare ¨OBJETIVO GENERAL¨, junio 25, 2018, Disponible en: </a:t>
            </a:r>
            <a:r>
              <a:rPr lang="es" sz="1400" u="sng">
                <a:solidFill>
                  <a:schemeClr val="dk1"/>
                </a:solidFill>
                <a:hlinkClick r:id="rId3">
                  <a:extLst>
                    <a:ext uri="{A12FA001-AC4F-418D-AE19-62706E023703}">
                      <ahyp:hlinkClr val="tx"/>
                    </a:ext>
                  </a:extLst>
                </a:hlinkClick>
              </a:rPr>
              <a:t>https://www.slideshare.net/AlciraCabreraDorado/objetivo-general-103029012</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s" sz="1400">
                <a:solidFill>
                  <a:schemeClr val="dk1"/>
                </a:solidFill>
              </a:rPr>
              <a:t>Anónimo de Dr.Gudiño en “SEMANA 8: OBJETIVOS ESPECÍFICOS”. Disponible en </a:t>
            </a:r>
            <a:r>
              <a:rPr lang="es" sz="1400" u="sng">
                <a:solidFill>
                  <a:schemeClr val="dk1"/>
                </a:solidFill>
                <a:hlinkClick r:id="rId4">
                  <a:extLst>
                    <a:ext uri="{A12FA001-AC4F-418D-AE19-62706E023703}">
                      <ahyp:hlinkClr val="tx"/>
                    </a:ext>
                  </a:extLst>
                </a:hlinkClick>
              </a:rPr>
              <a:t>https://drgudinho.com/ciclos-anteriores/2017a/modulo-de-avance-del-proyecto-i-i5849/semana-8-objetivos-especificos/</a:t>
            </a:r>
            <a:r>
              <a:rPr lang="es" sz="1400">
                <a:solidFill>
                  <a:schemeClr val="dk1"/>
                </a:solidFill>
              </a:rPr>
              <a:t> </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s" sz="1400">
                <a:solidFill>
                  <a:schemeClr val="dk1"/>
                </a:solidFill>
              </a:rPr>
              <a:t>Investigadores de investigación científica .org en “Justificación de un Proyecto”. Disponible en:</a:t>
            </a:r>
            <a:endParaRPr sz="1400">
              <a:solidFill>
                <a:schemeClr val="dk1"/>
              </a:solidFill>
            </a:endParaRPr>
          </a:p>
          <a:p>
            <a:pPr indent="0" lvl="0" marL="457200" rtl="0" algn="l">
              <a:lnSpc>
                <a:spcPct val="100000"/>
              </a:lnSpc>
              <a:spcBef>
                <a:spcPts val="0"/>
              </a:spcBef>
              <a:spcAft>
                <a:spcPts val="0"/>
              </a:spcAft>
              <a:buClr>
                <a:schemeClr val="dk1"/>
              </a:buClr>
              <a:buSzPts val="1100"/>
              <a:buFont typeface="Arial"/>
              <a:buNone/>
            </a:pPr>
            <a:r>
              <a:rPr lang="es" sz="1400" u="sng">
                <a:solidFill>
                  <a:schemeClr val="dk1"/>
                </a:solidFill>
                <a:hlinkClick r:id="rId5">
                  <a:extLst>
                    <a:ext uri="{A12FA001-AC4F-418D-AE19-62706E023703}">
                      <ahyp:hlinkClr val="tx"/>
                    </a:ext>
                  </a:extLst>
                </a:hlinkClick>
              </a:rPr>
              <a:t>https://investigacioncientifica.org/justificacion-de-un-proyecto/</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s" sz="1400">
                <a:solidFill>
                  <a:schemeClr val="dk1"/>
                </a:solidFill>
              </a:rPr>
              <a:t>Anónimo, Universidad Nacional Evangélica (UNEV - Santiago). (2020), (</a:t>
            </a:r>
            <a:r>
              <a:rPr lang="es" sz="1400" u="sng">
                <a:solidFill>
                  <a:schemeClr val="dk1"/>
                </a:solidFill>
                <a:hlinkClick r:id="rId6">
                  <a:extLst>
                    <a:ext uri="{A12FA001-AC4F-418D-AE19-62706E023703}">
                      <ahyp:hlinkClr val="tx"/>
                    </a:ext>
                  </a:extLst>
                </a:hlinkClick>
              </a:rPr>
              <a:t>https://unevinvestigando.blogspot.com/2019/08/instrumento-de-recoleccion-de-datos.html</a:t>
            </a:r>
            <a:r>
              <a:rPr lang="es" sz="1400">
                <a:solidFill>
                  <a:schemeClr val="dk1"/>
                </a:solidFill>
              </a:rPr>
              <a:t>).</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s" sz="1400">
                <a:solidFill>
                  <a:schemeClr val="dk1"/>
                </a:solidFill>
              </a:rPr>
              <a:t>Díaz Javier de negocios y emprendimiento “¿Qué es BPMN y por qué es importante tanto para PyME’s como para grandes empresas?”. Abril 9, 2017 disponible en </a:t>
            </a:r>
            <a:r>
              <a:rPr lang="es" sz="1400" u="sng">
                <a:solidFill>
                  <a:schemeClr val="dk1"/>
                </a:solidFill>
                <a:hlinkClick r:id="rId7">
                  <a:extLst>
                    <a:ext uri="{A12FA001-AC4F-418D-AE19-62706E023703}">
                      <ahyp:hlinkClr val="tx"/>
                    </a:ext>
                  </a:extLst>
                </a:hlinkClick>
              </a:rPr>
              <a:t>https://www.negociosyemprendimiento.org/2017/04/bpmn-pymes-empresas.html</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s" sz="1400">
                <a:solidFill>
                  <a:schemeClr val="dk1"/>
                </a:solidFill>
              </a:rPr>
              <a:t>Anónimo de REAL ACADEMIA ESPAÑOLA en “trascendental”. Actualización 2020 disponible en </a:t>
            </a:r>
            <a:r>
              <a:rPr lang="es" sz="1400" u="sng">
                <a:solidFill>
                  <a:schemeClr val="dk1"/>
                </a:solidFill>
                <a:hlinkClick r:id="rId8">
                  <a:extLst>
                    <a:ext uri="{A12FA001-AC4F-418D-AE19-62706E023703}">
                      <ahyp:hlinkClr val="tx"/>
                    </a:ext>
                  </a:extLst>
                </a:hlinkClick>
              </a:rPr>
              <a:t>https://dle.rae.es/trascendental?m=form</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s" sz="1400">
                <a:solidFill>
                  <a:schemeClr val="dk1"/>
                </a:solidFill>
              </a:rPr>
              <a:t>Seggiaro Marcela en “Amarillo, el significado”. Octubre 24, 2017 disponible en </a:t>
            </a:r>
            <a:r>
              <a:rPr lang="es" sz="1400" u="sng">
                <a:solidFill>
                  <a:schemeClr val="dk1"/>
                </a:solidFill>
                <a:hlinkClick r:id="rId9">
                  <a:extLst>
                    <a:ext uri="{A12FA001-AC4F-418D-AE19-62706E023703}">
                      <ahyp:hlinkClr val="tx"/>
                    </a:ext>
                  </a:extLst>
                </a:hlinkClick>
              </a:rPr>
              <a:t>https://www.marcelaseggiaro.com/amarillo-el-significado/</a:t>
            </a:r>
            <a:endParaRPr sz="1400">
              <a:solidFill>
                <a:schemeClr val="dk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73"/>
          <p:cNvSpPr txBox="1"/>
          <p:nvPr>
            <p:ph idx="1" type="body"/>
          </p:nvPr>
        </p:nvSpPr>
        <p:spPr>
          <a:xfrm>
            <a:off x="1222650" y="339600"/>
            <a:ext cx="6698700" cy="44643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Char char="●"/>
            </a:pPr>
            <a:r>
              <a:rPr lang="es" sz="1400">
                <a:solidFill>
                  <a:schemeClr val="dk1"/>
                </a:solidFill>
              </a:rPr>
              <a:t>García Francisco, García Alicia de Universidad de Salamanca en “FUNDAMENTOS DE LA VISTA DE CASOS DE USO”. 2018 disponible en </a:t>
            </a:r>
            <a:r>
              <a:rPr lang="es" sz="1400" u="sng">
                <a:solidFill>
                  <a:schemeClr val="dk1"/>
                </a:solidFill>
                <a:hlinkClick r:id="rId3">
                  <a:extLst>
                    <a:ext uri="{A12FA001-AC4F-418D-AE19-62706E023703}">
                      <ahyp:hlinkClr val="tx"/>
                    </a:ext>
                  </a:extLst>
                </a:hlinkClick>
              </a:rPr>
              <a:t>https://repositorio.grial.eu/bitstream/grial/1155/1/UML%20-%20Casos%20de%20uso.pdf</a:t>
            </a:r>
            <a:endParaRPr sz="1400">
              <a:solidFill>
                <a:schemeClr val="dk1"/>
              </a:solidFill>
            </a:endParaRPr>
          </a:p>
          <a:p>
            <a:pPr indent="-317500" lvl="0" marL="457200" marR="1282696" rtl="0" algn="l">
              <a:lnSpc>
                <a:spcPct val="120422"/>
              </a:lnSpc>
              <a:spcBef>
                <a:spcPts val="0"/>
              </a:spcBef>
              <a:spcAft>
                <a:spcPts val="0"/>
              </a:spcAft>
              <a:buClr>
                <a:schemeClr val="dk1"/>
              </a:buClr>
              <a:buSzPts val="1400"/>
              <a:buChar char="●"/>
            </a:pPr>
            <a:r>
              <a:rPr lang="es" sz="1400">
                <a:solidFill>
                  <a:schemeClr val="dk1"/>
                </a:solidFill>
              </a:rPr>
              <a:t>Anónimo de git--everything-is-local en “1.1 Inicio - Sobre el Control de Versiones - Acerca del Control de Versiones”. Disponible en: </a:t>
            </a:r>
            <a:r>
              <a:rPr lang="es" sz="1400" u="sng">
                <a:solidFill>
                  <a:schemeClr val="dk1"/>
                </a:solidFill>
                <a:hlinkClick r:id="rId4">
                  <a:extLst>
                    <a:ext uri="{A12FA001-AC4F-418D-AE19-62706E023703}">
                      <ahyp:hlinkClr val="tx"/>
                    </a:ext>
                  </a:extLst>
                </a:hlinkClick>
              </a:rPr>
              <a:t>https://git-scm.com/book/es/v2/Inicio---Sobre-el-Control-de-Versiones-Acerca-del-Control-de-Versiones</a:t>
            </a:r>
            <a:r>
              <a:rPr lang="es" sz="1400">
                <a:solidFill>
                  <a:schemeClr val="dk1"/>
                </a:solidFill>
              </a:rPr>
              <a:t>.</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s" sz="1400">
                <a:solidFill>
                  <a:schemeClr val="dk1"/>
                </a:solidFill>
              </a:rPr>
              <a:t>Anónimo de uGeek Podcast en “CREAR RAMAS CON GIT”. Disponible en </a:t>
            </a:r>
            <a:r>
              <a:rPr lang="es" sz="1400" u="sng">
                <a:solidFill>
                  <a:schemeClr val="dk1"/>
                </a:solidFill>
                <a:hlinkClick r:id="rId5">
                  <a:extLst>
                    <a:ext uri="{A12FA001-AC4F-418D-AE19-62706E023703}">
                      <ahyp:hlinkClr val="tx"/>
                    </a:ext>
                  </a:extLst>
                </a:hlinkClick>
              </a:rPr>
              <a:t>https://ugeek.github.io/blog/post/2019-01-28-crear-ramas-con-git.html</a:t>
            </a:r>
            <a:r>
              <a:rPr lang="es" sz="1400">
                <a:solidFill>
                  <a:schemeClr val="dk1"/>
                </a:solidFill>
              </a:rPr>
              <a:t>.</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s" sz="1400">
                <a:solidFill>
                  <a:schemeClr val="dk1"/>
                </a:solidFill>
              </a:rPr>
              <a:t>Diagrama de Clase. (s/f). Ecured.cu. Recuperado el 22 de mayo de 2021, de </a:t>
            </a:r>
            <a:r>
              <a:rPr lang="es" sz="1400" u="sng">
                <a:solidFill>
                  <a:schemeClr val="dk1"/>
                </a:solidFill>
                <a:hlinkClick r:id="rId6">
                  <a:extLst>
                    <a:ext uri="{A12FA001-AC4F-418D-AE19-62706E023703}">
                      <ahyp:hlinkClr val="tx"/>
                    </a:ext>
                  </a:extLst>
                </a:hlinkClick>
              </a:rPr>
              <a:t>https://www.ecured.cu/Diagrama_de_Clase</a:t>
            </a:r>
            <a:r>
              <a:rPr lang="es" sz="1400">
                <a:solidFill>
                  <a:schemeClr val="dk1"/>
                </a:solidFill>
              </a:rPr>
              <a:t> </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s" sz="1400">
                <a:solidFill>
                  <a:schemeClr val="dk1"/>
                </a:solidFill>
              </a:rPr>
              <a:t>(S/f). Diagramasuml.com. Recuperado el 22 de mayo de 2021, de </a:t>
            </a:r>
            <a:r>
              <a:rPr lang="es" sz="1400" u="sng">
                <a:solidFill>
                  <a:schemeClr val="dk1"/>
                </a:solidFill>
                <a:hlinkClick r:id="rId7">
                  <a:extLst>
                    <a:ext uri="{A12FA001-AC4F-418D-AE19-62706E023703}">
                      <ahyp:hlinkClr val="tx"/>
                    </a:ext>
                  </a:extLst>
                </a:hlinkClick>
              </a:rPr>
              <a:t>https://diagramasuml.com/diagrama-de-clases/</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s" sz="1400">
                <a:solidFill>
                  <a:schemeClr val="dk1"/>
                </a:solidFill>
              </a:rPr>
              <a:t>Tutorial Como Utilizar MySQL Workbench. (2017, abril 16). Youtube. </a:t>
            </a:r>
            <a:r>
              <a:rPr lang="es" sz="1400" u="sng">
                <a:solidFill>
                  <a:schemeClr val="dk1"/>
                </a:solidFill>
                <a:hlinkClick r:id="rId8">
                  <a:extLst>
                    <a:ext uri="{A12FA001-AC4F-418D-AE19-62706E023703}">
                      <ahyp:hlinkClr val="tx"/>
                    </a:ext>
                  </a:extLst>
                </a:hlinkClick>
              </a:rPr>
              <a:t>https://www.youtube.com/watch?v=-GnKwwc4KSA</a:t>
            </a:r>
            <a:r>
              <a:rPr lang="es" sz="1400">
                <a:solidFill>
                  <a:schemeClr val="dk1"/>
                </a:solidFill>
              </a:rPr>
              <a:t> </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s" sz="1400">
                <a:solidFill>
                  <a:schemeClr val="dk1"/>
                </a:solidFill>
              </a:rPr>
              <a:t>Arias, E. R. (2020, agosto 15). Modelo relacional. Economipedia.com. </a:t>
            </a:r>
            <a:r>
              <a:rPr lang="es" sz="1400" u="sng">
                <a:solidFill>
                  <a:schemeClr val="dk1"/>
                </a:solidFill>
                <a:hlinkClick r:id="rId9">
                  <a:extLst>
                    <a:ext uri="{A12FA001-AC4F-418D-AE19-62706E023703}">
                      <ahyp:hlinkClr val="tx"/>
                    </a:ext>
                  </a:extLst>
                </a:hlinkClick>
              </a:rPr>
              <a:t>https://economipedia.com/definiciones/modelo-relacional.html</a:t>
            </a:r>
            <a:r>
              <a:rPr lang="es" sz="1400">
                <a:solidFill>
                  <a:schemeClr val="dk1"/>
                </a:solidFill>
              </a:rPr>
              <a:t> </a:t>
            </a:r>
            <a:endParaRPr sz="1400">
              <a:solidFill>
                <a:schemeClr val="dk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74"/>
          <p:cNvSpPr txBox="1"/>
          <p:nvPr>
            <p:ph idx="1" type="body"/>
          </p:nvPr>
        </p:nvSpPr>
        <p:spPr>
          <a:xfrm>
            <a:off x="1316450" y="863550"/>
            <a:ext cx="6290700" cy="3416400"/>
          </a:xfrm>
          <a:prstGeom prst="rect">
            <a:avLst/>
          </a:prstGeom>
        </p:spPr>
        <p:txBody>
          <a:bodyPr anchorCtr="0" anchor="t" bIns="91425" lIns="91425" spcFirstLastPara="1" rIns="91425" wrap="square" tIns="91425">
            <a:normAutofit fontScale="92500" lnSpcReduction="10000"/>
          </a:bodyPr>
          <a:lstStyle/>
          <a:p>
            <a:pPr indent="-310832" lvl="0" marL="457200" rtl="0" algn="l">
              <a:spcBef>
                <a:spcPts val="0"/>
              </a:spcBef>
              <a:spcAft>
                <a:spcPts val="0"/>
              </a:spcAft>
              <a:buClr>
                <a:schemeClr val="dk1"/>
              </a:buClr>
              <a:buSzPct val="100000"/>
              <a:buChar char="●"/>
            </a:pPr>
            <a:r>
              <a:rPr lang="es" sz="1400">
                <a:solidFill>
                  <a:schemeClr val="dk1"/>
                </a:solidFill>
              </a:rPr>
              <a:t>Ingeniería De Software. (n.d.). Diccionario de Datos. </a:t>
            </a:r>
            <a:r>
              <a:rPr lang="es" sz="1400" u="sng">
                <a:solidFill>
                  <a:schemeClr val="dk1"/>
                </a:solidFill>
                <a:hlinkClick r:id="rId3">
                  <a:extLst>
                    <a:ext uri="{A12FA001-AC4F-418D-AE19-62706E023703}">
                      <ahyp:hlinkClr val="tx"/>
                    </a:ext>
                  </a:extLst>
                </a:hlinkClick>
              </a:rPr>
              <a:t>https://ingenieriadesoftwaretdea.weebly.com/diccionario-de-datos.html</a:t>
            </a:r>
            <a:endParaRPr sz="1400">
              <a:solidFill>
                <a:schemeClr val="dk1"/>
              </a:solidFill>
            </a:endParaRPr>
          </a:p>
          <a:p>
            <a:pPr indent="-310832" lvl="0" marL="457200" rtl="0" algn="l">
              <a:spcBef>
                <a:spcPts val="0"/>
              </a:spcBef>
              <a:spcAft>
                <a:spcPts val="0"/>
              </a:spcAft>
              <a:buClr>
                <a:schemeClr val="dk1"/>
              </a:buClr>
              <a:buSzPct val="100000"/>
              <a:buChar char="●"/>
            </a:pPr>
            <a:r>
              <a:rPr lang="es" sz="1400">
                <a:solidFill>
                  <a:schemeClr val="dk1"/>
                </a:solidFill>
              </a:rPr>
              <a:t>Tomado de: XyzTutoriales. (2019, Febrero 22). DICCIONARIO DE DATOS MySQL Workbench ✔️ XyzTutoriales. YouTube. Disponible en: </a:t>
            </a:r>
            <a:r>
              <a:rPr lang="es" sz="1400" u="sng">
                <a:solidFill>
                  <a:schemeClr val="dk1"/>
                </a:solidFill>
                <a:hlinkClick r:id="rId4">
                  <a:extLst>
                    <a:ext uri="{A12FA001-AC4F-418D-AE19-62706E023703}">
                      <ahyp:hlinkClr val="tx"/>
                    </a:ext>
                  </a:extLst>
                </a:hlinkClick>
              </a:rPr>
              <a:t>https://www.youtube.com/watch?v=pROXvUII2fs</a:t>
            </a:r>
            <a:r>
              <a:rPr lang="es" sz="1400">
                <a:solidFill>
                  <a:schemeClr val="dk1"/>
                </a:solidFill>
              </a:rPr>
              <a:t> </a:t>
            </a:r>
            <a:endParaRPr sz="1400">
              <a:solidFill>
                <a:schemeClr val="dk1"/>
              </a:solidFill>
            </a:endParaRPr>
          </a:p>
          <a:p>
            <a:pPr indent="-310832" lvl="0" marL="457200" rtl="0" algn="l">
              <a:spcBef>
                <a:spcPts val="0"/>
              </a:spcBef>
              <a:spcAft>
                <a:spcPts val="0"/>
              </a:spcAft>
              <a:buClr>
                <a:schemeClr val="dk1"/>
              </a:buClr>
              <a:buSzPct val="100000"/>
              <a:buChar char="●"/>
            </a:pPr>
            <a:r>
              <a:rPr lang="es" sz="1400">
                <a:solidFill>
                  <a:schemeClr val="dk1"/>
                </a:solidFill>
              </a:rPr>
              <a:t>1&amp;1 IONOS España S.L.U. (s/f). Normalización: evita las redundancias en las bases de datos. Ionos.es; 1&amp;1 IONOS España S.L.U. Recuperado el 22 de junio de 2021, de </a:t>
            </a:r>
            <a:r>
              <a:rPr lang="es" sz="1400" u="sng">
                <a:solidFill>
                  <a:schemeClr val="dk1"/>
                </a:solidFill>
                <a:hlinkClick r:id="rId5">
                  <a:extLst>
                    <a:ext uri="{A12FA001-AC4F-418D-AE19-62706E023703}">
                      <ahyp:hlinkClr val="tx"/>
                    </a:ext>
                  </a:extLst>
                </a:hlinkClick>
              </a:rPr>
              <a:t>https://www.ionos.es/digitalguide/hosting/cuestiones-tecnicas/normalizacion/</a:t>
            </a:r>
            <a:r>
              <a:rPr lang="es" sz="1400">
                <a:solidFill>
                  <a:schemeClr val="dk1"/>
                </a:solidFill>
              </a:rPr>
              <a:t> </a:t>
            </a:r>
            <a:endParaRPr sz="1400">
              <a:solidFill>
                <a:schemeClr val="dk1"/>
              </a:solidFill>
            </a:endParaRPr>
          </a:p>
          <a:p>
            <a:pPr indent="-310832" lvl="0" marL="457200" rtl="0" algn="l">
              <a:spcBef>
                <a:spcPts val="0"/>
              </a:spcBef>
              <a:spcAft>
                <a:spcPts val="0"/>
              </a:spcAft>
              <a:buClr>
                <a:schemeClr val="dk1"/>
              </a:buClr>
              <a:buSzPct val="100000"/>
              <a:buChar char="●"/>
            </a:pPr>
            <a:r>
              <a:rPr lang="es" sz="1400">
                <a:solidFill>
                  <a:schemeClr val="dk1"/>
                </a:solidFill>
              </a:rPr>
              <a:t>Qué es un diagrama entidad-relación. (s/f). Lucidchart.com. Recuperado el 22 de junio de 2021, de </a:t>
            </a:r>
            <a:r>
              <a:rPr lang="es" sz="1400" u="sng">
                <a:solidFill>
                  <a:schemeClr val="dk1"/>
                </a:solidFill>
                <a:hlinkClick r:id="rId6">
                  <a:extLst>
                    <a:ext uri="{A12FA001-AC4F-418D-AE19-62706E023703}">
                      <ahyp:hlinkClr val="tx"/>
                    </a:ext>
                  </a:extLst>
                </a:hlinkClick>
              </a:rPr>
              <a:t>https://www.lucidchart.com/pages/es/que-es-un-diagrama-entidad-relacion</a:t>
            </a:r>
            <a:endParaRPr sz="1400">
              <a:solidFill>
                <a:schemeClr val="dk1"/>
              </a:solidFill>
            </a:endParaRPr>
          </a:p>
          <a:p>
            <a:pPr indent="0" lvl="0" marL="0" rtl="0" algn="l">
              <a:spcBef>
                <a:spcPts val="1200"/>
              </a:spcBef>
              <a:spcAft>
                <a:spcPts val="0"/>
              </a:spcAft>
              <a:buNone/>
            </a:pPr>
            <a:r>
              <a:t/>
            </a:r>
            <a:endParaRPr sz="1400">
              <a:solidFill>
                <a:schemeClr val="dk1"/>
              </a:solidFill>
            </a:endParaRPr>
          </a:p>
          <a:p>
            <a:pPr indent="0" lvl="0" marL="457200" rtl="0" algn="l">
              <a:spcBef>
                <a:spcPts val="1200"/>
              </a:spcBef>
              <a:spcAft>
                <a:spcPts val="1200"/>
              </a:spcAft>
              <a:buNone/>
            </a:pPr>
            <a:r>
              <a:t/>
            </a:r>
            <a:endParaRPr sz="14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idx="1" type="body"/>
          </p:nvPr>
        </p:nvSpPr>
        <p:spPr>
          <a:xfrm>
            <a:off x="742250" y="1018800"/>
            <a:ext cx="4352700" cy="3105900"/>
          </a:xfrm>
          <a:prstGeom prst="rect">
            <a:avLst/>
          </a:prstGeom>
        </p:spPr>
        <p:txBody>
          <a:bodyPr anchorCtr="0" anchor="t" bIns="91425" lIns="91425" spcFirstLastPara="1" rIns="91425" wrap="square" tIns="91425">
            <a:noAutofit/>
          </a:bodyPr>
          <a:lstStyle/>
          <a:p>
            <a:pPr indent="0" lvl="0" marL="0" rtl="0" algn="l">
              <a:spcBef>
                <a:spcPts val="1200"/>
              </a:spcBef>
              <a:spcAft>
                <a:spcPts val="1200"/>
              </a:spcAft>
              <a:buClr>
                <a:schemeClr val="dk1"/>
              </a:buClr>
              <a:buSzPts val="1100"/>
              <a:buFont typeface="Arial"/>
              <a:buNone/>
            </a:pPr>
            <a:r>
              <a:rPr lang="es" sz="1900">
                <a:solidFill>
                  <a:srgbClr val="000000"/>
                </a:solidFill>
              </a:rPr>
              <a:t>De esta manera se pretende que al empleado una vez asignado su contrato laboral pueda acceder al mismo y a las cláusulas de cumplimiento entre otros relacionados en cualquier momento que desee, debido a que actualmente la empresa no cuenta con una visualización directa sobre estos. </a:t>
            </a:r>
            <a:endParaRPr sz="1900"/>
          </a:p>
        </p:txBody>
      </p:sp>
      <p:pic>
        <p:nvPicPr>
          <p:cNvPr id="98" name="Google Shape;98;p19"/>
          <p:cNvPicPr preferRelativeResize="0"/>
          <p:nvPr/>
        </p:nvPicPr>
        <p:blipFill>
          <a:blip r:embed="rId3">
            <a:alphaModFix/>
          </a:blip>
          <a:stretch>
            <a:fillRect/>
          </a:stretch>
        </p:blipFill>
        <p:spPr>
          <a:xfrm rot="-392415">
            <a:off x="5153600" y="680450"/>
            <a:ext cx="3648675" cy="2708001"/>
          </a:xfrm>
          <a:prstGeom prst="rect">
            <a:avLst/>
          </a:prstGeom>
          <a:noFill/>
          <a:ln>
            <a:noFill/>
          </a:ln>
          <a:effectLst>
            <a:reflection blurRad="0" dir="5400000" dist="228600" endA="0" endPos="36000" fadeDir="5400012" kx="0" rotWithShape="0" algn="bl" stPos="0" sy="-100000" ky="0"/>
          </a:effectLst>
        </p:spPr>
      </p:pic>
      <p:sp>
        <p:nvSpPr>
          <p:cNvPr id="99" name="Google Shape;99;p19"/>
          <p:cNvSpPr txBox="1"/>
          <p:nvPr/>
        </p:nvSpPr>
        <p:spPr>
          <a:xfrm>
            <a:off x="5733125" y="4052075"/>
            <a:ext cx="321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u="sng">
                <a:latin typeface="Times New Roman"/>
                <a:ea typeface="Times New Roman"/>
                <a:cs typeface="Times New Roman"/>
                <a:sym typeface="Times New Roman"/>
              </a:rPr>
              <a:t>Tomado de: Garcia Rogelio de asepyme en “El poder de las preguntas correctas”. Mayo 22, 2019 disponible en </a:t>
            </a:r>
            <a:r>
              <a:rPr lang="es" sz="1000" u="sng">
                <a:latin typeface="Times New Roman"/>
                <a:ea typeface="Times New Roman"/>
                <a:cs typeface="Times New Roman"/>
                <a:sym typeface="Times New Roman"/>
                <a:hlinkClick r:id="rId4"/>
              </a:rPr>
              <a:t>https://asepyme.com/el-poder-de-las-preguntas-correctas/</a:t>
            </a:r>
            <a:r>
              <a:rPr lang="es" sz="1000" u="sng">
                <a:latin typeface="Times New Roman"/>
                <a:ea typeface="Times New Roman"/>
                <a:cs typeface="Times New Roman"/>
                <a:sym typeface="Times New Roman"/>
              </a:rPr>
              <a:t> </a:t>
            </a:r>
            <a:endParaRPr sz="1000" u="sng">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 GENERAL</a:t>
            </a:r>
            <a:endParaRPr>
              <a:latin typeface="Georgia"/>
              <a:ea typeface="Georgia"/>
              <a:cs typeface="Georgia"/>
              <a:sym typeface="Georgia"/>
            </a:endParaRPr>
          </a:p>
        </p:txBody>
      </p:sp>
      <p:sp>
        <p:nvSpPr>
          <p:cNvPr id="105" name="Google Shape;105;p20"/>
          <p:cNvSpPr txBox="1"/>
          <p:nvPr>
            <p:ph idx="1" type="body"/>
          </p:nvPr>
        </p:nvSpPr>
        <p:spPr>
          <a:xfrm>
            <a:off x="489275" y="1139925"/>
            <a:ext cx="47031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Implementar un sistema de </a:t>
            </a:r>
            <a:r>
              <a:rPr lang="es">
                <a:solidFill>
                  <a:srgbClr val="000000"/>
                </a:solidFill>
              </a:rPr>
              <a:t>información </a:t>
            </a:r>
            <a:r>
              <a:rPr lang="es">
                <a:solidFill>
                  <a:srgbClr val="000000"/>
                </a:solidFill>
              </a:rPr>
              <a:t>administrativo, automatizando </a:t>
            </a:r>
            <a:r>
              <a:rPr lang="es">
                <a:solidFill>
                  <a:srgbClr val="000000"/>
                </a:solidFill>
              </a:rPr>
              <a:t>procesos</a:t>
            </a:r>
            <a:r>
              <a:rPr lang="es">
                <a:solidFill>
                  <a:srgbClr val="000000"/>
                </a:solidFill>
              </a:rPr>
              <a:t> de </a:t>
            </a:r>
            <a:r>
              <a:rPr lang="es">
                <a:solidFill>
                  <a:srgbClr val="000000"/>
                </a:solidFill>
              </a:rPr>
              <a:t>contratación</a:t>
            </a:r>
            <a:r>
              <a:rPr lang="es">
                <a:solidFill>
                  <a:srgbClr val="000000"/>
                </a:solidFill>
              </a:rPr>
              <a:t> de la empresa, optimi</a:t>
            </a:r>
            <a:r>
              <a:rPr lang="es">
                <a:solidFill>
                  <a:srgbClr val="000000"/>
                </a:solidFill>
              </a:rPr>
              <a:t>zando la</a:t>
            </a:r>
            <a:r>
              <a:rPr lang="es">
                <a:solidFill>
                  <a:srgbClr val="000000"/>
                </a:solidFill>
              </a:rPr>
              <a:t> eficiencia durante el proceso, al momento de re</a:t>
            </a:r>
            <a:r>
              <a:rPr lang="es">
                <a:solidFill>
                  <a:srgbClr val="000000"/>
                </a:solidFill>
              </a:rPr>
              <a:t>a</a:t>
            </a:r>
            <a:r>
              <a:rPr lang="es">
                <a:solidFill>
                  <a:srgbClr val="000000"/>
                </a:solidFill>
              </a:rPr>
              <a:t>lizar la </a:t>
            </a:r>
            <a:r>
              <a:rPr lang="es">
                <a:solidFill>
                  <a:srgbClr val="000000"/>
                </a:solidFill>
              </a:rPr>
              <a:t>contratación</a:t>
            </a:r>
            <a:r>
              <a:rPr lang="es">
                <a:solidFill>
                  <a:srgbClr val="000000"/>
                </a:solidFill>
              </a:rPr>
              <a:t> de futuros empleados, reduciendo de esta manera tiempo y costos, además de evitar actos deshonestos en el manejo de los datos personales de cada empleado.</a:t>
            </a:r>
            <a:endParaRPr>
              <a:solidFill>
                <a:srgbClr val="000000"/>
              </a:solidFill>
            </a:endParaRPr>
          </a:p>
        </p:txBody>
      </p:sp>
      <p:pic>
        <p:nvPicPr>
          <p:cNvPr id="106" name="Google Shape;106;p20"/>
          <p:cNvPicPr preferRelativeResize="0"/>
          <p:nvPr/>
        </p:nvPicPr>
        <p:blipFill>
          <a:blip r:embed="rId3">
            <a:alphaModFix/>
          </a:blip>
          <a:stretch>
            <a:fillRect/>
          </a:stretch>
        </p:blipFill>
        <p:spPr>
          <a:xfrm rot="399346">
            <a:off x="5472200" y="1575527"/>
            <a:ext cx="3117798" cy="2338348"/>
          </a:xfrm>
          <a:prstGeom prst="rect">
            <a:avLst/>
          </a:prstGeom>
          <a:noFill/>
          <a:ln>
            <a:noFill/>
          </a:ln>
          <a:effectLst>
            <a:reflection blurRad="0" dir="5400000" dist="38100" endA="0" endPos="30000" fadeDir="5400012" kx="0" rotWithShape="0" algn="bl" stPos="0" sy="-100000" ky="0"/>
          </a:effectLst>
        </p:spPr>
      </p:pic>
      <p:sp>
        <p:nvSpPr>
          <p:cNvPr id="107" name="Google Shape;107;p20"/>
          <p:cNvSpPr txBox="1"/>
          <p:nvPr/>
        </p:nvSpPr>
        <p:spPr>
          <a:xfrm>
            <a:off x="5557225" y="4165575"/>
            <a:ext cx="34605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solidFill>
                  <a:schemeClr val="dk1"/>
                </a:solidFill>
                <a:latin typeface="Times New Roman"/>
                <a:ea typeface="Times New Roman"/>
                <a:cs typeface="Times New Roman"/>
                <a:sym typeface="Times New Roman"/>
              </a:rPr>
              <a:t>Tomado de: Cabrera, A de slideshare ¨OBJETIVO GENERAL¨, junio 25, 2018, Disponible en: </a:t>
            </a:r>
            <a:r>
              <a:rPr lang="es" sz="1000" u="sng">
                <a:latin typeface="Times New Roman"/>
                <a:ea typeface="Times New Roman"/>
                <a:cs typeface="Times New Roman"/>
                <a:sym typeface="Times New Roman"/>
                <a:hlinkClick r:id="rId4"/>
              </a:rPr>
              <a:t>https://www.slideshare.net/AlciraCabreraDorado/objetivo-general-103029012</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OBJETIVOS </a:t>
            </a:r>
            <a:r>
              <a:rPr lang="es">
                <a:latin typeface="Georgia"/>
                <a:ea typeface="Georgia"/>
                <a:cs typeface="Georgia"/>
                <a:sym typeface="Georgia"/>
              </a:rPr>
              <a:t>ESPECÍFICOS</a:t>
            </a:r>
            <a:endParaRPr>
              <a:latin typeface="Georgia"/>
              <a:ea typeface="Georgia"/>
              <a:cs typeface="Georgia"/>
              <a:sym typeface="Georgia"/>
            </a:endParaRPr>
          </a:p>
        </p:txBody>
      </p:sp>
      <p:sp>
        <p:nvSpPr>
          <p:cNvPr id="113" name="Google Shape;113;p21"/>
          <p:cNvSpPr txBox="1"/>
          <p:nvPr>
            <p:ph idx="1" type="body"/>
          </p:nvPr>
        </p:nvSpPr>
        <p:spPr>
          <a:xfrm>
            <a:off x="3152400" y="1363538"/>
            <a:ext cx="5760300" cy="2892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s">
                <a:solidFill>
                  <a:srgbClr val="000000"/>
                </a:solidFill>
              </a:rPr>
              <a:t>Gestionar con mayor rendimiento y optimización los procesos de contratación.</a:t>
            </a:r>
            <a:endParaRPr>
              <a:solidFill>
                <a:schemeClr val="dk1"/>
              </a:solidFill>
            </a:endParaRPr>
          </a:p>
          <a:p>
            <a:pPr indent="-342900" lvl="0" marL="457200" rtl="0" algn="l">
              <a:spcBef>
                <a:spcPts val="0"/>
              </a:spcBef>
              <a:spcAft>
                <a:spcPts val="0"/>
              </a:spcAft>
              <a:buClr>
                <a:srgbClr val="000000"/>
              </a:buClr>
              <a:buSzPts val="1800"/>
              <a:buChar char="●"/>
            </a:pPr>
            <a:r>
              <a:rPr lang="es">
                <a:solidFill>
                  <a:srgbClr val="000000"/>
                </a:solidFill>
              </a:rPr>
              <a:t>Solucionar problemas en el proceso de contratación de la empresa empleando la automatización de datos.</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Diseñar y ejecutar un plan de pruebas apropiado que respalde la correcta funcionalidad del sistema en la empresa.</a:t>
            </a:r>
            <a:endParaRPr>
              <a:solidFill>
                <a:srgbClr val="000000"/>
              </a:solidFill>
            </a:endParaRPr>
          </a:p>
          <a:p>
            <a:pPr indent="0" lvl="0" marL="0" rtl="0" algn="l">
              <a:spcBef>
                <a:spcPts val="1200"/>
              </a:spcBef>
              <a:spcAft>
                <a:spcPts val="1200"/>
              </a:spcAft>
              <a:buNone/>
            </a:pPr>
            <a:r>
              <a:t/>
            </a:r>
            <a:endParaRPr>
              <a:solidFill>
                <a:srgbClr val="000000"/>
              </a:solidFill>
            </a:endParaRPr>
          </a:p>
        </p:txBody>
      </p:sp>
      <p:pic>
        <p:nvPicPr>
          <p:cNvPr id="114" name="Google Shape;114;p21"/>
          <p:cNvPicPr preferRelativeResize="0"/>
          <p:nvPr/>
        </p:nvPicPr>
        <p:blipFill>
          <a:blip r:embed="rId3">
            <a:alphaModFix/>
          </a:blip>
          <a:stretch>
            <a:fillRect/>
          </a:stretch>
        </p:blipFill>
        <p:spPr>
          <a:xfrm rot="-244622">
            <a:off x="592975" y="1544425"/>
            <a:ext cx="2421450" cy="2738025"/>
          </a:xfrm>
          <a:prstGeom prst="rect">
            <a:avLst/>
          </a:prstGeom>
          <a:noFill/>
          <a:ln>
            <a:noFill/>
          </a:ln>
          <a:effectLst>
            <a:reflection blurRad="0" dir="5400000" dist="95250" endA="0" endPos="14000" fadeDir="5400012" kx="0" rotWithShape="0" algn="bl" stA="91000" stPos="0" sy="-100000" ky="0"/>
          </a:effectLst>
        </p:spPr>
      </p:pic>
      <p:sp>
        <p:nvSpPr>
          <p:cNvPr id="115" name="Google Shape;115;p21"/>
          <p:cNvSpPr txBox="1"/>
          <p:nvPr/>
        </p:nvSpPr>
        <p:spPr>
          <a:xfrm>
            <a:off x="311700" y="4356925"/>
            <a:ext cx="2797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800">
                <a:solidFill>
                  <a:schemeClr val="dk1"/>
                </a:solidFill>
                <a:latin typeface="Times New Roman"/>
                <a:ea typeface="Times New Roman"/>
                <a:cs typeface="Times New Roman"/>
                <a:sym typeface="Times New Roman"/>
              </a:rPr>
              <a:t>Tomado y editado </a:t>
            </a:r>
            <a:r>
              <a:rPr lang="es" sz="800">
                <a:latin typeface="Times New Roman"/>
                <a:ea typeface="Times New Roman"/>
                <a:cs typeface="Times New Roman"/>
                <a:sym typeface="Times New Roman"/>
              </a:rPr>
              <a:t>de: Anónimo de Dr.Gudiño en “SEMANA 8: OBJETIVOS ESPECÍFICOS”. Disponible en </a:t>
            </a:r>
            <a:r>
              <a:rPr lang="es" sz="800" u="sng">
                <a:latin typeface="Times New Roman"/>
                <a:ea typeface="Times New Roman"/>
                <a:cs typeface="Times New Roman"/>
                <a:sym typeface="Times New Roman"/>
                <a:hlinkClick r:id="rId4"/>
              </a:rPr>
              <a:t>https://drgudinho.com/ciclos-anteriores/2017a/modulo-de-avance-del-proyecto-i-i5849/semana-8-objetivos-especificos/</a:t>
            </a:r>
            <a:r>
              <a:rPr lang="es" sz="800">
                <a:latin typeface="Times New Roman"/>
                <a:ea typeface="Times New Roman"/>
                <a:cs typeface="Times New Roman"/>
                <a:sym typeface="Times New Roman"/>
              </a:rPr>
              <a:t> </a:t>
            </a:r>
            <a:endParaRPr sz="80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